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0" r:id="rId3"/>
    <p:sldId id="261" r:id="rId4"/>
    <p:sldId id="272" r:id="rId5"/>
    <p:sldId id="262" r:id="rId6"/>
    <p:sldId id="270" r:id="rId7"/>
    <p:sldId id="276" r:id="rId8"/>
    <p:sldId id="263" r:id="rId9"/>
    <p:sldId id="273" r:id="rId10"/>
    <p:sldId id="264" r:id="rId11"/>
    <p:sldId id="271" r:id="rId12"/>
    <p:sldId id="274" r:id="rId13"/>
    <p:sldId id="275" r:id="rId14"/>
    <p:sldId id="25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62" autoAdjust="0"/>
    <p:restoredTop sz="90555" autoAdjust="0"/>
  </p:normalViewPr>
  <p:slideViewPr>
    <p:cSldViewPr snapToGrid="0">
      <p:cViewPr varScale="1">
        <p:scale>
          <a:sx n="81" d="100"/>
          <a:sy n="81" d="100"/>
        </p:scale>
        <p:origin x="7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CFDBC-C324-4F45-91A1-C50058B08602}"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E879F-E00B-48CB-9BD1-2F6FF70E4167}" type="slidenum">
              <a:rPr lang="en-US" smtClean="0"/>
              <a:t>‹#›</a:t>
            </a:fld>
            <a:endParaRPr lang="en-US"/>
          </a:p>
        </p:txBody>
      </p:sp>
    </p:spTree>
    <p:extLst>
      <p:ext uri="{BB962C8B-B14F-4D97-AF65-F5344CB8AC3E}">
        <p14:creationId xmlns:p14="http://schemas.microsoft.com/office/powerpoint/2010/main" val="2361141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1E879F-E00B-48CB-9BD1-2F6FF70E4167}" type="slidenum">
              <a:rPr lang="en-US" smtClean="0"/>
              <a:t>8</a:t>
            </a:fld>
            <a:endParaRPr lang="en-US"/>
          </a:p>
        </p:txBody>
      </p:sp>
    </p:spTree>
    <p:extLst>
      <p:ext uri="{BB962C8B-B14F-4D97-AF65-F5344CB8AC3E}">
        <p14:creationId xmlns:p14="http://schemas.microsoft.com/office/powerpoint/2010/main" val="1126597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31E747-7AD0-4D49-B1B0-EBE11849FA7F}" type="datetime1">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AEF2D-0619-4DD9-A0B6-3C5CAD5F559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662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CAC04C-82EF-43AC-9139-48AD7BB9CE4E}" type="datetime1">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134920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991A7D-EDB9-441F-95D3-FB2B716121E2}" type="datetime1">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124597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2AEBC4-5169-4DC5-97E5-0C2AA2C2E3C6}" type="datetime1">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1895853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C98AC1-A644-4172-9D8E-100E2AFB9179}" type="datetime1">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AEF2D-0619-4DD9-A0B6-3C5CAD5F559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40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AF6B06-FB2C-4559-B2F4-F64C525B5488}" type="datetime1">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206199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6EEED6-E7DF-4055-9BD4-55315308698F}" type="datetime1">
              <a:rPr lang="en-US" smtClean="0"/>
              <a:t>5/15/2020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84760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EF1A0C-D38D-4754-BFA1-025D2FF79C64}" type="datetime1">
              <a:rPr lang="en-US" smtClean="0"/>
              <a:t>5/15/2020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3010726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CDB090A-4295-4A2D-BD1F-6D59AB05DF80}" type="datetime1">
              <a:rPr lang="en-US" smtClean="0"/>
              <a:t>5/15/2020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147781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5B290D8-E935-4E7F-8204-D5E2208282B5}" type="datetime1">
              <a:rPr lang="en-US" smtClean="0"/>
              <a:t>5/15/2020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D7AEF2D-0619-4DD9-A0B6-3C5CAD5F5595}" type="slidenum">
              <a:rPr lang="en-US" smtClean="0"/>
              <a:t>‹#›</a:t>
            </a:fld>
            <a:endParaRPr lang="en-US"/>
          </a:p>
        </p:txBody>
      </p:sp>
    </p:spTree>
    <p:extLst>
      <p:ext uri="{BB962C8B-B14F-4D97-AF65-F5344CB8AC3E}">
        <p14:creationId xmlns:p14="http://schemas.microsoft.com/office/powerpoint/2010/main" val="124080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63438A-3E3A-47B7-A8A9-757281B08B31}" type="datetime1">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88682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4E6240A-64B3-4198-89F7-218E7C85CB99}" type="datetime1">
              <a:rPr lang="en-US" smtClean="0"/>
              <a:t>5/15/2020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D7AEF2D-0619-4DD9-A0B6-3C5CAD5F559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342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P1M9-xk-BVg" TargetMode="External"/><Relationship Id="rId2" Type="http://schemas.openxmlformats.org/officeDocument/2006/relationships/hyperlink" Target="https://plato.stanford.edu/entries/postmodernism/" TargetMode="External"/><Relationship Id="rId1" Type="http://schemas.openxmlformats.org/officeDocument/2006/relationships/slideLayout" Target="../slideLayouts/slideLayout2.xml"/><Relationship Id="rId4" Type="http://schemas.openxmlformats.org/officeDocument/2006/relationships/hyperlink" Target="https://www.youtube.com/watch?v=3wfNl2L0Gf8"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723E9F0-C34C-41C0-AE46-2AEF5B4155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68" b="18882"/>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44E7EE9-08EB-45A8-B6D5-E2EFCA354CB6}"/>
              </a:ext>
            </a:extLst>
          </p:cNvPr>
          <p:cNvSpPr>
            <a:spLocks noGrp="1"/>
          </p:cNvSpPr>
          <p:nvPr>
            <p:ph type="ctrTitle"/>
          </p:nvPr>
        </p:nvSpPr>
        <p:spPr>
          <a:xfrm>
            <a:off x="413358" y="1152395"/>
            <a:ext cx="11574049" cy="4137239"/>
          </a:xfrm>
        </p:spPr>
        <p:txBody>
          <a:bodyPr>
            <a:noAutofit/>
          </a:bodyPr>
          <a:lstStyle/>
          <a:p>
            <a:pPr algn="r">
              <a:lnSpc>
                <a:spcPct val="60000"/>
              </a:lnSpc>
            </a:pPr>
            <a:r>
              <a:rPr lang="en-US" sz="8800" dirty="0">
                <a:solidFill>
                  <a:schemeClr val="tx1"/>
                </a:solidFill>
                <a:latin typeface="Arial Black" panose="020B0A04020102020204" pitchFamily="34" charset="0"/>
              </a:rPr>
              <a:t>Postmodernism</a:t>
            </a:r>
            <a:br>
              <a:rPr lang="en-US" sz="8800" dirty="0">
                <a:solidFill>
                  <a:schemeClr val="tx1"/>
                </a:solidFill>
                <a:latin typeface="Arial Black" panose="020B0A04020102020204" pitchFamily="34" charset="0"/>
              </a:rPr>
            </a:br>
            <a:r>
              <a:rPr lang="en-US" sz="8800" dirty="0">
                <a:solidFill>
                  <a:schemeClr val="tx1"/>
                </a:solidFill>
                <a:latin typeface="Arial Black" panose="020B0A04020102020204" pitchFamily="34" charset="0"/>
              </a:rPr>
              <a:t>Poststructuralism</a:t>
            </a:r>
          </a:p>
        </p:txBody>
      </p:sp>
      <p:sp>
        <p:nvSpPr>
          <p:cNvPr id="3" name="Subtitle 2">
            <a:extLst>
              <a:ext uri="{FF2B5EF4-FFF2-40B4-BE49-F238E27FC236}">
                <a16:creationId xmlns:a16="http://schemas.microsoft.com/office/drawing/2014/main" id="{0ABA058C-5F56-44CC-9230-A4D0114EA0F1}"/>
              </a:ext>
            </a:extLst>
          </p:cNvPr>
          <p:cNvSpPr>
            <a:spLocks noGrp="1"/>
          </p:cNvSpPr>
          <p:nvPr>
            <p:ph type="subTitle" idx="1"/>
          </p:nvPr>
        </p:nvSpPr>
        <p:spPr>
          <a:xfrm>
            <a:off x="316280" y="5289634"/>
            <a:ext cx="11462362" cy="1143000"/>
          </a:xfrm>
        </p:spPr>
        <p:txBody>
          <a:bodyPr>
            <a:normAutofit fontScale="55000" lnSpcReduction="20000"/>
          </a:bodyPr>
          <a:lstStyle/>
          <a:p>
            <a:pPr algn="r">
              <a:spcBef>
                <a:spcPts val="0"/>
              </a:spcBef>
            </a:pPr>
            <a:r>
              <a:rPr lang="en-US" sz="3800" b="1" dirty="0">
                <a:solidFill>
                  <a:schemeClr val="tx1"/>
                </a:solidFill>
                <a:latin typeface="Arial Black" panose="020B0A04020102020204" pitchFamily="34" charset="0"/>
              </a:rPr>
              <a:t>14 May 2020</a:t>
            </a:r>
          </a:p>
          <a:p>
            <a:pPr algn="r">
              <a:spcBef>
                <a:spcPts val="0"/>
              </a:spcBef>
            </a:pPr>
            <a:r>
              <a:rPr lang="en-US" sz="3800" b="1" dirty="0">
                <a:solidFill>
                  <a:schemeClr val="tx1"/>
                </a:solidFill>
                <a:latin typeface="Arial Black" panose="020B0A04020102020204" pitchFamily="34" charset="0"/>
              </a:rPr>
              <a:t>GENTRAIN</a:t>
            </a:r>
          </a:p>
          <a:p>
            <a:pPr algn="r">
              <a:spcBef>
                <a:spcPts val="0"/>
              </a:spcBef>
            </a:pPr>
            <a:r>
              <a:rPr lang="en-US" sz="3800" b="1" dirty="0">
                <a:solidFill>
                  <a:schemeClr val="tx1"/>
                </a:solidFill>
                <a:latin typeface="Arial Black" panose="020B0A04020102020204" pitchFamily="34" charset="0"/>
              </a:rPr>
              <a:t>MONTEREY PENINSULA COLLEGE</a:t>
            </a:r>
          </a:p>
          <a:p>
            <a:pPr algn="r">
              <a:spcBef>
                <a:spcPts val="0"/>
              </a:spcBef>
            </a:pPr>
            <a:r>
              <a:rPr lang="en-US" sz="3800" b="1" dirty="0">
                <a:solidFill>
                  <a:schemeClr val="tx1"/>
                </a:solidFill>
                <a:latin typeface="Arial Black" panose="020B0A04020102020204" pitchFamily="34" charset="0"/>
              </a:rPr>
              <a:t>STEPHANIE SPOTO</a:t>
            </a:r>
            <a:endParaRPr lang="en-US" b="1" dirty="0">
              <a:solidFill>
                <a:schemeClr val="tx1"/>
              </a:solidFill>
              <a:latin typeface="Arial Black" panose="020B0A04020102020204" pitchFamily="34" charset="0"/>
            </a:endParaRPr>
          </a:p>
        </p:txBody>
      </p:sp>
      <p:sp>
        <p:nvSpPr>
          <p:cNvPr id="5" name="Slide Number Placeholder 4">
            <a:extLst>
              <a:ext uri="{FF2B5EF4-FFF2-40B4-BE49-F238E27FC236}">
                <a16:creationId xmlns:a16="http://schemas.microsoft.com/office/drawing/2014/main" id="{D974CA94-E2E3-4214-BE13-02188CC8407E}"/>
              </a:ext>
            </a:extLst>
          </p:cNvPr>
          <p:cNvSpPr>
            <a:spLocks noGrp="1"/>
          </p:cNvSpPr>
          <p:nvPr>
            <p:ph type="sldNum" sz="quarter" idx="12"/>
          </p:nvPr>
        </p:nvSpPr>
        <p:spPr/>
        <p:txBody>
          <a:bodyPr/>
          <a:lstStyle/>
          <a:p>
            <a:fld id="{5D7AEF2D-0619-4DD9-A0B6-3C5CAD5F5595}" type="slidenum">
              <a:rPr lang="en-US" smtClean="0"/>
              <a:t>1</a:t>
            </a:fld>
            <a:endParaRPr lang="en-US"/>
          </a:p>
        </p:txBody>
      </p:sp>
    </p:spTree>
    <p:extLst>
      <p:ext uri="{BB962C8B-B14F-4D97-AF65-F5344CB8AC3E}">
        <p14:creationId xmlns:p14="http://schemas.microsoft.com/office/powerpoint/2010/main" val="3149282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0A0CE-FD61-4C74-897E-971D3C43EB58}"/>
              </a:ext>
            </a:extLst>
          </p:cNvPr>
          <p:cNvSpPr>
            <a:spLocks noGrp="1"/>
          </p:cNvSpPr>
          <p:nvPr>
            <p:ph type="title"/>
          </p:nvPr>
        </p:nvSpPr>
        <p:spPr/>
        <p:txBody>
          <a:bodyPr/>
          <a:lstStyle/>
          <a:p>
            <a:r>
              <a:rPr lang="en-US" i="1" dirty="0"/>
              <a:t>Postmodernism’s influence from Critical theory</a:t>
            </a:r>
          </a:p>
        </p:txBody>
      </p:sp>
      <p:sp>
        <p:nvSpPr>
          <p:cNvPr id="3" name="Content Placeholder 2">
            <a:extLst>
              <a:ext uri="{FF2B5EF4-FFF2-40B4-BE49-F238E27FC236}">
                <a16:creationId xmlns:a16="http://schemas.microsoft.com/office/drawing/2014/main" id="{4868093E-F42B-403E-9150-6B7301230C9E}"/>
              </a:ext>
            </a:extLst>
          </p:cNvPr>
          <p:cNvSpPr>
            <a:spLocks noGrp="1"/>
          </p:cNvSpPr>
          <p:nvPr>
            <p:ph idx="1"/>
          </p:nvPr>
        </p:nvSpPr>
        <p:spPr>
          <a:xfrm>
            <a:off x="300790" y="1737360"/>
            <a:ext cx="11670632" cy="4514849"/>
          </a:xfrm>
        </p:spPr>
        <p:txBody>
          <a:bodyPr>
            <a:normAutofit/>
          </a:bodyPr>
          <a:lstStyle/>
          <a:p>
            <a:pPr>
              <a:buFont typeface="Arial" panose="020B0604020202020204" pitchFamily="34" charset="0"/>
              <a:buChar char="•"/>
            </a:pPr>
            <a:r>
              <a:rPr lang="en-US" dirty="0"/>
              <a:t>Postmodernism turned to critical theory in the 90s (theorists like Gramsci)</a:t>
            </a:r>
          </a:p>
          <a:p>
            <a:pPr lvl="1">
              <a:buFont typeface="Arial" panose="020B0604020202020204" pitchFamily="34" charset="0"/>
              <a:buChar char="•"/>
            </a:pPr>
            <a:r>
              <a:rPr lang="en-US" dirty="0"/>
              <a:t>Consider the impact of ideology, history, society on culture</a:t>
            </a:r>
          </a:p>
          <a:p>
            <a:pPr lvl="1">
              <a:buFont typeface="Arial" panose="020B0604020202020204" pitchFamily="34" charset="0"/>
              <a:buChar char="•"/>
            </a:pPr>
            <a:r>
              <a:rPr lang="en-US" dirty="0"/>
              <a:t>Both are critical of universalist notions of morality, truth, objective reality, reason, human nature, language, and social/historical progress</a:t>
            </a:r>
          </a:p>
          <a:p>
            <a:pPr>
              <a:buFont typeface="Arial" panose="020B0604020202020204" pitchFamily="34" charset="0"/>
              <a:buChar char="•"/>
            </a:pPr>
            <a:r>
              <a:rPr lang="en-US" dirty="0"/>
              <a:t>At first post-modernism was a literary theory </a:t>
            </a:r>
            <a:r>
              <a:rPr lang="en-US" dirty="0">
                <a:sym typeface="Wingdings" panose="05000000000000000000" pitchFamily="2" charset="2"/>
              </a:rPr>
              <a:t> focusing on meaning and interpretation of a text</a:t>
            </a:r>
          </a:p>
          <a:p>
            <a:pPr>
              <a:buFont typeface="Arial" panose="020B0604020202020204" pitchFamily="34" charset="0"/>
              <a:buChar char="•"/>
            </a:pPr>
            <a:r>
              <a:rPr lang="en-US" dirty="0"/>
              <a:t>In the latter half of the twentieth century, began to influence philosophy, arts, etc.</a:t>
            </a:r>
          </a:p>
          <a:p>
            <a:pPr>
              <a:buFont typeface="Arial" panose="020B0604020202020204" pitchFamily="34" charset="0"/>
              <a:buChar char="•"/>
            </a:pPr>
            <a:r>
              <a:rPr lang="en-US" dirty="0"/>
              <a:t>Developed concepts such as:</a:t>
            </a:r>
          </a:p>
          <a:p>
            <a:pPr lvl="1">
              <a:buFont typeface="Arial" panose="020B0604020202020204" pitchFamily="34" charset="0"/>
              <a:buChar char="•"/>
            </a:pPr>
            <a:r>
              <a:rPr lang="en-US" dirty="0"/>
              <a:t>Simulacrum: (“Simulacra and Simulation” 1981, Jean Baudrillard): society has replaced meaning with symbols </a:t>
            </a:r>
            <a:r>
              <a:rPr lang="en-US" dirty="0">
                <a:sym typeface="Wingdings" panose="05000000000000000000" pitchFamily="2" charset="2"/>
              </a:rPr>
              <a:t> we live in that simulation  nothing like reality is important for understanding our lives</a:t>
            </a:r>
            <a:endParaRPr lang="en-US" dirty="0"/>
          </a:p>
          <a:p>
            <a:pPr lvl="1">
              <a:buFont typeface="Arial" panose="020B0604020202020204" pitchFamily="34" charset="0"/>
              <a:buChar char="•"/>
            </a:pPr>
            <a:r>
              <a:rPr lang="en-US" dirty="0"/>
              <a:t>Hyperreality: the inability of consciousness to distinguish between reality and simulation</a:t>
            </a:r>
          </a:p>
          <a:p>
            <a:pPr lvl="1">
              <a:buFont typeface="Arial" panose="020B0604020202020204" pitchFamily="34" charset="0"/>
              <a:buChar char="•"/>
            </a:pPr>
            <a:r>
              <a:rPr lang="en-US" dirty="0"/>
              <a:t>Difference: how one entity is distinguished between another in a conceptual system. For example, </a:t>
            </a:r>
            <a:r>
              <a:rPr lang="en-US" i="1" dirty="0"/>
              <a:t>difference</a:t>
            </a:r>
            <a:r>
              <a:rPr lang="en-US" dirty="0"/>
              <a:t> relates to both meaning and identity; identity is viewed as non-essentialist (a construct) and constructed only produce meaning through the relationship of difference </a:t>
            </a:r>
            <a:r>
              <a:rPr lang="en-US" dirty="0">
                <a:sym typeface="Wingdings" panose="05000000000000000000" pitchFamily="2" charset="2"/>
              </a:rPr>
              <a:t> identity cannot exist without difference.</a:t>
            </a:r>
            <a:endParaRPr lang="en-US" dirty="0"/>
          </a:p>
        </p:txBody>
      </p:sp>
      <p:sp>
        <p:nvSpPr>
          <p:cNvPr id="4" name="Slide Number Placeholder 3">
            <a:extLst>
              <a:ext uri="{FF2B5EF4-FFF2-40B4-BE49-F238E27FC236}">
                <a16:creationId xmlns:a16="http://schemas.microsoft.com/office/drawing/2014/main" id="{AB377E04-4DFF-4B42-B699-9BCD93C5AF35}"/>
              </a:ext>
            </a:extLst>
          </p:cNvPr>
          <p:cNvSpPr>
            <a:spLocks noGrp="1"/>
          </p:cNvSpPr>
          <p:nvPr>
            <p:ph type="sldNum" sz="quarter" idx="12"/>
          </p:nvPr>
        </p:nvSpPr>
        <p:spPr/>
        <p:txBody>
          <a:bodyPr/>
          <a:lstStyle/>
          <a:p>
            <a:fld id="{5D7AEF2D-0619-4DD9-A0B6-3C5CAD5F5595}" type="slidenum">
              <a:rPr lang="en-US" sz="1800" smtClean="0"/>
              <a:t>10</a:t>
            </a:fld>
            <a:endParaRPr lang="en-US" sz="1800" dirty="0"/>
          </a:p>
        </p:txBody>
      </p:sp>
    </p:spTree>
    <p:extLst>
      <p:ext uri="{BB962C8B-B14F-4D97-AF65-F5344CB8AC3E}">
        <p14:creationId xmlns:p14="http://schemas.microsoft.com/office/powerpoint/2010/main" val="898741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ACA8-92E2-458A-8C13-66CBE67D8E57}"/>
              </a:ext>
            </a:extLst>
          </p:cNvPr>
          <p:cNvSpPr>
            <a:spLocks noGrp="1"/>
          </p:cNvSpPr>
          <p:nvPr>
            <p:ph type="title"/>
          </p:nvPr>
        </p:nvSpPr>
        <p:spPr/>
        <p:txBody>
          <a:bodyPr/>
          <a:lstStyle/>
          <a:p>
            <a:r>
              <a:rPr lang="en-US" dirty="0"/>
              <a:t>Abandoning rationality</a:t>
            </a:r>
          </a:p>
        </p:txBody>
      </p:sp>
      <p:sp>
        <p:nvSpPr>
          <p:cNvPr id="3" name="Content Placeholder 2">
            <a:extLst>
              <a:ext uri="{FF2B5EF4-FFF2-40B4-BE49-F238E27FC236}">
                <a16:creationId xmlns:a16="http://schemas.microsoft.com/office/drawing/2014/main" id="{F2F3F7DA-7979-4AEF-AC78-1FFFF66D22EE}"/>
              </a:ext>
            </a:extLst>
          </p:cNvPr>
          <p:cNvSpPr>
            <a:spLocks noGrp="1"/>
          </p:cNvSpPr>
          <p:nvPr>
            <p:ph idx="1"/>
          </p:nvPr>
        </p:nvSpPr>
        <p:spPr>
          <a:xfrm>
            <a:off x="3525252" y="1845733"/>
            <a:ext cx="7630427" cy="4182087"/>
          </a:xfrm>
        </p:spPr>
        <p:txBody>
          <a:bodyPr>
            <a:normAutofit lnSpcReduction="10000"/>
          </a:bodyPr>
          <a:lstStyle/>
          <a:p>
            <a:pPr>
              <a:buFont typeface="Arial" panose="020B0604020202020204" pitchFamily="34" charset="0"/>
              <a:buChar char="•"/>
            </a:pPr>
            <a:r>
              <a:rPr lang="en-US" dirty="0"/>
              <a:t>Epistemic claims and value/moral systems are socially conditioned/contingent </a:t>
            </a:r>
            <a:r>
              <a:rPr lang="en-US" dirty="0">
                <a:sym typeface="Wingdings" panose="05000000000000000000" pitchFamily="2" charset="2"/>
              </a:rPr>
              <a:t> they are the result of historical, cultural, or political discourses</a:t>
            </a:r>
            <a:endParaRPr lang="en-US" dirty="0"/>
          </a:p>
          <a:p>
            <a:pPr>
              <a:buFont typeface="Arial" panose="020B0604020202020204" pitchFamily="34" charset="0"/>
              <a:buChar char="•"/>
            </a:pPr>
            <a:r>
              <a:rPr lang="en-US" dirty="0"/>
              <a:t>Interested in emotions and irrationality </a:t>
            </a:r>
            <a:r>
              <a:rPr lang="en-US" dirty="0">
                <a:sym typeface="Wingdings" panose="05000000000000000000" pitchFamily="2" charset="2"/>
              </a:rPr>
              <a:t> Influenced by psychoanalyst Jacques Lacan who claimed that rather than being inferior and primitive, the subconscious is just as sophisticated and complex as the conscious mind</a:t>
            </a:r>
            <a:endParaRPr lang="en-US" dirty="0"/>
          </a:p>
          <a:p>
            <a:pPr>
              <a:buFont typeface="Arial" panose="020B0604020202020204" pitchFamily="34" charset="0"/>
              <a:buChar char="•"/>
            </a:pPr>
            <a:r>
              <a:rPr lang="en-US" dirty="0"/>
              <a:t>Most criticisms of postmodernism center on this aspect</a:t>
            </a:r>
          </a:p>
          <a:p>
            <a:pPr lvl="1">
              <a:buFont typeface="Arial" panose="020B0604020202020204" pitchFamily="34" charset="0"/>
              <a:buChar char="•"/>
            </a:pPr>
            <a:r>
              <a:rPr lang="en-US" dirty="0"/>
              <a:t>Postmodernism is meaningless and adds nothing to either empirical or analytical knowledge</a:t>
            </a:r>
          </a:p>
          <a:p>
            <a:pPr>
              <a:buFont typeface="Arial" panose="020B0604020202020204" pitchFamily="34" charset="0"/>
              <a:buChar char="•"/>
            </a:pPr>
            <a:r>
              <a:rPr lang="en-US" dirty="0"/>
              <a:t>Michael Oakeshott and Leo Strauss (conservative theorists): postmodernism is an abandonment of the rationalist project believed to be the central project of human progress and development</a:t>
            </a:r>
          </a:p>
        </p:txBody>
      </p:sp>
      <p:sp>
        <p:nvSpPr>
          <p:cNvPr id="4" name="Slide Number Placeholder 3">
            <a:extLst>
              <a:ext uri="{FF2B5EF4-FFF2-40B4-BE49-F238E27FC236}">
                <a16:creationId xmlns:a16="http://schemas.microsoft.com/office/drawing/2014/main" id="{8A63A5E3-CCD9-4C6A-B90E-A01A6D76F92F}"/>
              </a:ext>
            </a:extLst>
          </p:cNvPr>
          <p:cNvSpPr>
            <a:spLocks noGrp="1"/>
          </p:cNvSpPr>
          <p:nvPr>
            <p:ph type="sldNum" sz="quarter" idx="12"/>
          </p:nvPr>
        </p:nvSpPr>
        <p:spPr/>
        <p:txBody>
          <a:bodyPr/>
          <a:lstStyle/>
          <a:p>
            <a:fld id="{5D7AEF2D-0619-4DD9-A0B6-3C5CAD5F5595}" type="slidenum">
              <a:rPr lang="en-US" smtClean="0"/>
              <a:t>11</a:t>
            </a:fld>
            <a:endParaRPr lang="en-US"/>
          </a:p>
        </p:txBody>
      </p:sp>
      <p:pic>
        <p:nvPicPr>
          <p:cNvPr id="6" name="Picture 5">
            <a:extLst>
              <a:ext uri="{FF2B5EF4-FFF2-40B4-BE49-F238E27FC236}">
                <a16:creationId xmlns:a16="http://schemas.microsoft.com/office/drawing/2014/main" id="{829F4F16-3659-47BB-BE23-B58C7C047D71}"/>
              </a:ext>
            </a:extLst>
          </p:cNvPr>
          <p:cNvPicPr>
            <a:picLocks noChangeAspect="1"/>
          </p:cNvPicPr>
          <p:nvPr/>
        </p:nvPicPr>
        <p:blipFill>
          <a:blip r:embed="rId2"/>
          <a:stretch>
            <a:fillRect/>
          </a:stretch>
        </p:blipFill>
        <p:spPr>
          <a:xfrm>
            <a:off x="345150" y="1956969"/>
            <a:ext cx="3005037" cy="4535905"/>
          </a:xfrm>
          <a:prstGeom prst="rect">
            <a:avLst/>
          </a:prstGeom>
        </p:spPr>
      </p:pic>
    </p:spTree>
    <p:extLst>
      <p:ext uri="{BB962C8B-B14F-4D97-AF65-F5344CB8AC3E}">
        <p14:creationId xmlns:p14="http://schemas.microsoft.com/office/powerpoint/2010/main" val="1912625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92E75-4413-4FF5-B971-1CE863954802}"/>
              </a:ext>
            </a:extLst>
          </p:cNvPr>
          <p:cNvSpPr>
            <a:spLocks noGrp="1"/>
          </p:cNvSpPr>
          <p:nvPr>
            <p:ph type="title"/>
          </p:nvPr>
        </p:nvSpPr>
        <p:spPr/>
        <p:txBody>
          <a:bodyPr/>
          <a:lstStyle/>
          <a:p>
            <a:r>
              <a:rPr lang="en-US" dirty="0"/>
              <a:t>Critiques of post-modernism</a:t>
            </a:r>
          </a:p>
        </p:txBody>
      </p:sp>
      <p:sp>
        <p:nvSpPr>
          <p:cNvPr id="3" name="Content Placeholder 2">
            <a:extLst>
              <a:ext uri="{FF2B5EF4-FFF2-40B4-BE49-F238E27FC236}">
                <a16:creationId xmlns:a16="http://schemas.microsoft.com/office/drawing/2014/main" id="{ECB81F28-03F1-461A-8A75-35961BFA3357}"/>
              </a:ext>
            </a:extLst>
          </p:cNvPr>
          <p:cNvSpPr>
            <a:spLocks noGrp="1"/>
          </p:cNvSpPr>
          <p:nvPr>
            <p:ph idx="1"/>
          </p:nvPr>
        </p:nvSpPr>
        <p:spPr/>
        <p:txBody>
          <a:bodyPr>
            <a:normAutofit/>
          </a:bodyPr>
          <a:lstStyle/>
          <a:p>
            <a:r>
              <a:rPr lang="en-US" b="1" dirty="0"/>
              <a:t>Vagueness: </a:t>
            </a:r>
            <a:r>
              <a:rPr lang="en-US" dirty="0"/>
              <a:t>Noam Chomsky claims that postmodernism is meaningless because it is so vague.</a:t>
            </a:r>
          </a:p>
          <a:p>
            <a:pPr lvl="1">
              <a:buFont typeface="Arial" panose="020B0604020202020204" pitchFamily="34" charset="0"/>
              <a:buChar char="•"/>
            </a:pPr>
            <a:r>
              <a:rPr lang="en-US" dirty="0"/>
              <a:t>“Seriously, what are the principles of their theories, on what evidence are they based, what do they explain that wasn't already obvious, </a:t>
            </a:r>
            <a:r>
              <a:rPr lang="en-US" dirty="0" err="1"/>
              <a:t>etc</a:t>
            </a:r>
            <a:r>
              <a:rPr lang="en-US" dirty="0"/>
              <a:t>? These are fair requests for anyone to make. If they can't be met, then I'd suggest recourse to Hume's advice in similar circumstances: to the flames.” (Chomsky)</a:t>
            </a:r>
          </a:p>
          <a:p>
            <a:pPr>
              <a:buFont typeface="Arial" panose="020B0604020202020204" pitchFamily="34" charset="0"/>
              <a:buChar char="•"/>
            </a:pPr>
            <a:r>
              <a:rPr lang="en-US" dirty="0"/>
              <a:t> Richard </a:t>
            </a:r>
            <a:r>
              <a:rPr lang="en-US" dirty="0" err="1"/>
              <a:t>Dawkin’s</a:t>
            </a:r>
            <a:r>
              <a:rPr lang="en-US" dirty="0"/>
              <a:t> uses the following passage from Felix </a:t>
            </a:r>
            <a:r>
              <a:rPr lang="en-US" dirty="0" err="1"/>
              <a:t>Guatarri</a:t>
            </a:r>
            <a:r>
              <a:rPr lang="en-US" dirty="0"/>
              <a:t> to point to this vagueness:</a:t>
            </a:r>
          </a:p>
          <a:p>
            <a:pPr lvl="1">
              <a:buFont typeface="Arial" panose="020B0604020202020204" pitchFamily="34" charset="0"/>
              <a:buChar char="•"/>
            </a:pPr>
            <a:r>
              <a:rPr lang="en-US" dirty="0"/>
              <a:t>“We can clearly see that there is no bi-univocal correspondence between linear signifying links or </a:t>
            </a:r>
            <a:r>
              <a:rPr lang="en-US" dirty="0" err="1"/>
              <a:t>archi</a:t>
            </a:r>
            <a:r>
              <a:rPr lang="en-US" dirty="0"/>
              <a:t>-writing, depending on the author, and this </a:t>
            </a:r>
            <a:r>
              <a:rPr lang="en-US" dirty="0" err="1"/>
              <a:t>multireferential</a:t>
            </a:r>
            <a:r>
              <a:rPr lang="en-US" dirty="0"/>
              <a:t>, multi-dimensional machinic catalysis. The symmetry of scale, the </a:t>
            </a:r>
            <a:r>
              <a:rPr lang="en-US" dirty="0" err="1"/>
              <a:t>transversality</a:t>
            </a:r>
            <a:r>
              <a:rPr lang="en-US" dirty="0"/>
              <a:t>, the </a:t>
            </a:r>
            <a:r>
              <a:rPr lang="en-US" dirty="0" err="1"/>
              <a:t>pathic</a:t>
            </a:r>
            <a:r>
              <a:rPr lang="en-US" dirty="0"/>
              <a:t> non-discursive character of their expansion: all these dimensions remove us from the logic of the excluded middle and reinforce us in our dismissal of the ontological binarism we </a:t>
            </a:r>
            <a:r>
              <a:rPr lang="en-US" dirty="0" err="1"/>
              <a:t>criticised</a:t>
            </a:r>
            <a:r>
              <a:rPr lang="en-US" dirty="0"/>
              <a:t> previously” (</a:t>
            </a:r>
            <a:r>
              <a:rPr lang="en-US" dirty="0" err="1"/>
              <a:t>Guatarri</a:t>
            </a:r>
            <a:r>
              <a:rPr lang="en-US" dirty="0"/>
              <a:t>, </a:t>
            </a:r>
            <a:r>
              <a:rPr lang="en-US" i="1" dirty="0" err="1"/>
              <a:t>Chaosmosis</a:t>
            </a:r>
            <a:r>
              <a:rPr lang="en-US" i="1" dirty="0"/>
              <a:t>: An </a:t>
            </a:r>
            <a:r>
              <a:rPr lang="en-US" i="1" dirty="0" err="1"/>
              <a:t>Ethico</a:t>
            </a:r>
            <a:r>
              <a:rPr lang="en-US" i="1" dirty="0"/>
              <a:t>-aesthetic Paradigm</a:t>
            </a:r>
            <a:r>
              <a:rPr lang="en-US" dirty="0"/>
              <a:t>)</a:t>
            </a:r>
            <a:endParaRPr lang="en-US" i="1" dirty="0"/>
          </a:p>
          <a:p>
            <a:r>
              <a:rPr lang="en-US" b="1" dirty="0"/>
              <a:t>Moral relativism: </a:t>
            </a:r>
            <a:r>
              <a:rPr lang="en-US" dirty="0"/>
              <a:t>many conservative thinkers reject postmodernism on the grounds of its moral relativism </a:t>
            </a:r>
            <a:r>
              <a:rPr lang="en-US" dirty="0">
                <a:sym typeface="Wingdings" panose="05000000000000000000" pitchFamily="2" charset="2"/>
              </a:rPr>
              <a:t> rejects what they see as natural and religious truths</a:t>
            </a:r>
            <a:endParaRPr lang="en-US" b="1" dirty="0"/>
          </a:p>
        </p:txBody>
      </p:sp>
      <p:sp>
        <p:nvSpPr>
          <p:cNvPr id="4" name="Slide Number Placeholder 3">
            <a:extLst>
              <a:ext uri="{FF2B5EF4-FFF2-40B4-BE49-F238E27FC236}">
                <a16:creationId xmlns:a16="http://schemas.microsoft.com/office/drawing/2014/main" id="{356F57DE-36B3-4434-BF2F-35C747BA6A4D}"/>
              </a:ext>
            </a:extLst>
          </p:cNvPr>
          <p:cNvSpPr>
            <a:spLocks noGrp="1"/>
          </p:cNvSpPr>
          <p:nvPr>
            <p:ph type="sldNum" sz="quarter" idx="12"/>
          </p:nvPr>
        </p:nvSpPr>
        <p:spPr/>
        <p:txBody>
          <a:bodyPr/>
          <a:lstStyle/>
          <a:p>
            <a:fld id="{5D7AEF2D-0619-4DD9-A0B6-3C5CAD5F5595}" type="slidenum">
              <a:rPr lang="en-US" smtClean="0"/>
              <a:t>12</a:t>
            </a:fld>
            <a:endParaRPr lang="en-US"/>
          </a:p>
        </p:txBody>
      </p:sp>
    </p:spTree>
    <p:extLst>
      <p:ext uri="{BB962C8B-B14F-4D97-AF65-F5344CB8AC3E}">
        <p14:creationId xmlns:p14="http://schemas.microsoft.com/office/powerpoint/2010/main" val="3188422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92E75-4413-4FF5-B971-1CE863954802}"/>
              </a:ext>
            </a:extLst>
          </p:cNvPr>
          <p:cNvSpPr>
            <a:spLocks noGrp="1"/>
          </p:cNvSpPr>
          <p:nvPr>
            <p:ph type="title"/>
          </p:nvPr>
        </p:nvSpPr>
        <p:spPr/>
        <p:txBody>
          <a:bodyPr/>
          <a:lstStyle/>
          <a:p>
            <a:r>
              <a:rPr lang="en-US" dirty="0"/>
              <a:t>Critiques of post-modernism</a:t>
            </a:r>
          </a:p>
        </p:txBody>
      </p:sp>
      <p:sp>
        <p:nvSpPr>
          <p:cNvPr id="3" name="Content Placeholder 2">
            <a:extLst>
              <a:ext uri="{FF2B5EF4-FFF2-40B4-BE49-F238E27FC236}">
                <a16:creationId xmlns:a16="http://schemas.microsoft.com/office/drawing/2014/main" id="{ECB81F28-03F1-461A-8A75-35961BFA3357}"/>
              </a:ext>
            </a:extLst>
          </p:cNvPr>
          <p:cNvSpPr>
            <a:spLocks noGrp="1"/>
          </p:cNvSpPr>
          <p:nvPr>
            <p:ph idx="1"/>
          </p:nvPr>
        </p:nvSpPr>
        <p:spPr/>
        <p:txBody>
          <a:bodyPr>
            <a:normAutofit/>
          </a:bodyPr>
          <a:lstStyle/>
          <a:p>
            <a:r>
              <a:rPr lang="en-US" b="1" dirty="0"/>
              <a:t>Marxian criticisms: </a:t>
            </a:r>
            <a:r>
              <a:rPr lang="en-US" dirty="0"/>
              <a:t>in its refusal to recognize anything as objective, postmodernism criticized by Marxists</a:t>
            </a:r>
          </a:p>
          <a:p>
            <a:pPr lvl="1">
              <a:buFont typeface="Wingdings" panose="05000000000000000000" pitchFamily="2" charset="2"/>
              <a:buChar char="§"/>
            </a:pPr>
            <a:r>
              <a:rPr lang="en-US" dirty="0"/>
              <a:t>Alex Callinicos and John Molyneux (both of the Socialist Workers Party) critique postmodern theorists as disillusioned revolutionaries who joined the ranks of the bourgeois intellectuals</a:t>
            </a:r>
          </a:p>
          <a:p>
            <a:pPr lvl="1">
              <a:buFont typeface="Wingdings" panose="05000000000000000000" pitchFamily="2" charset="2"/>
              <a:buChar char="§"/>
            </a:pPr>
            <a:r>
              <a:rPr lang="en-US" dirty="0"/>
              <a:t>Frederic Jameson: postmodernism is a failure because it fails to address the metanarratives of capitalism </a:t>
            </a:r>
            <a:r>
              <a:rPr lang="en-US" dirty="0">
                <a:sym typeface="Wingdings" panose="05000000000000000000" pitchFamily="2" charset="2"/>
              </a:rPr>
              <a:t> this makes it complicit in oppression and capitalist domination</a:t>
            </a:r>
            <a:endParaRPr lang="en-US" dirty="0"/>
          </a:p>
          <a:p>
            <a:r>
              <a:rPr lang="en-US" b="1" dirty="0" err="1"/>
              <a:t>Sokal</a:t>
            </a:r>
            <a:r>
              <a:rPr lang="en-US" b="1" dirty="0"/>
              <a:t> affair: </a:t>
            </a:r>
            <a:r>
              <a:rPr lang="en-US" dirty="0"/>
              <a:t>Alan </a:t>
            </a:r>
            <a:r>
              <a:rPr lang="en-US" dirty="0" err="1"/>
              <a:t>Sokal’s</a:t>
            </a:r>
            <a:r>
              <a:rPr lang="en-US" dirty="0"/>
              <a:t> postmodern article in </a:t>
            </a:r>
            <a:r>
              <a:rPr lang="en-US" i="1" dirty="0"/>
              <a:t>Social Text</a:t>
            </a:r>
            <a:endParaRPr lang="en-US" dirty="0"/>
          </a:p>
          <a:p>
            <a:pPr lvl="1"/>
            <a:r>
              <a:rPr lang="en-US" dirty="0"/>
              <a:t>NYU physics professor wrote bogus and nonsensical articles that used similar rhetoric and style to the predominate postmodern theorists</a:t>
            </a:r>
          </a:p>
          <a:p>
            <a:pPr lvl="1"/>
            <a:r>
              <a:rPr lang="en-US" dirty="0"/>
              <a:t>The same day as the publication in </a:t>
            </a:r>
            <a:r>
              <a:rPr lang="en-US" i="1" dirty="0"/>
              <a:t>Social Text</a:t>
            </a:r>
            <a:r>
              <a:rPr lang="en-US" dirty="0"/>
              <a:t>, published another article explaining his motivation to write the nonsensical article was to discredit the philosophy</a:t>
            </a:r>
          </a:p>
          <a:p>
            <a:pPr lvl="1"/>
            <a:endParaRPr lang="en-US" dirty="0"/>
          </a:p>
        </p:txBody>
      </p:sp>
      <p:sp>
        <p:nvSpPr>
          <p:cNvPr id="4" name="Slide Number Placeholder 3">
            <a:extLst>
              <a:ext uri="{FF2B5EF4-FFF2-40B4-BE49-F238E27FC236}">
                <a16:creationId xmlns:a16="http://schemas.microsoft.com/office/drawing/2014/main" id="{356F57DE-36B3-4434-BF2F-35C747BA6A4D}"/>
              </a:ext>
            </a:extLst>
          </p:cNvPr>
          <p:cNvSpPr>
            <a:spLocks noGrp="1"/>
          </p:cNvSpPr>
          <p:nvPr>
            <p:ph type="sldNum" sz="quarter" idx="12"/>
          </p:nvPr>
        </p:nvSpPr>
        <p:spPr/>
        <p:txBody>
          <a:bodyPr/>
          <a:lstStyle/>
          <a:p>
            <a:fld id="{5D7AEF2D-0619-4DD9-A0B6-3C5CAD5F5595}" type="slidenum">
              <a:rPr lang="en-US" smtClean="0"/>
              <a:t>13</a:t>
            </a:fld>
            <a:endParaRPr lang="en-US"/>
          </a:p>
        </p:txBody>
      </p:sp>
    </p:spTree>
    <p:extLst>
      <p:ext uri="{BB962C8B-B14F-4D97-AF65-F5344CB8AC3E}">
        <p14:creationId xmlns:p14="http://schemas.microsoft.com/office/powerpoint/2010/main" val="506031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B9D07-AE53-42DE-905B-78B8E4C9C97C}"/>
              </a:ext>
            </a:extLst>
          </p:cNvPr>
          <p:cNvSpPr>
            <a:spLocks noGrp="1"/>
          </p:cNvSpPr>
          <p:nvPr>
            <p:ph type="title"/>
          </p:nvPr>
        </p:nvSpPr>
        <p:spPr/>
        <p:txBody>
          <a:bodyPr/>
          <a:lstStyle/>
          <a:p>
            <a:r>
              <a:rPr lang="en-US" dirty="0"/>
              <a:t>Sources &amp; Resources</a:t>
            </a:r>
          </a:p>
        </p:txBody>
      </p:sp>
      <p:sp>
        <p:nvSpPr>
          <p:cNvPr id="3" name="Content Placeholder 2">
            <a:extLst>
              <a:ext uri="{FF2B5EF4-FFF2-40B4-BE49-F238E27FC236}">
                <a16:creationId xmlns:a16="http://schemas.microsoft.com/office/drawing/2014/main" id="{13108781-377F-4DF4-8386-DB1F66B2B2DD}"/>
              </a:ext>
            </a:extLst>
          </p:cNvPr>
          <p:cNvSpPr>
            <a:spLocks noGrp="1"/>
          </p:cNvSpPr>
          <p:nvPr>
            <p:ph idx="1"/>
          </p:nvPr>
        </p:nvSpPr>
        <p:spPr>
          <a:xfrm>
            <a:off x="254000" y="1574800"/>
            <a:ext cx="11137900" cy="4584700"/>
          </a:xfrm>
        </p:spPr>
        <p:txBody>
          <a:bodyPr>
            <a:normAutofit/>
          </a:bodyPr>
          <a:lstStyle/>
          <a:p>
            <a:endParaRPr lang="en-US" dirty="0"/>
          </a:p>
          <a:p>
            <a:pPr>
              <a:buFont typeface="Wingdings" panose="05000000000000000000" pitchFamily="2" charset="2"/>
              <a:buChar char="§"/>
            </a:pPr>
            <a:r>
              <a:rPr lang="en-US" dirty="0"/>
              <a:t> Gary </a:t>
            </a:r>
            <a:r>
              <a:rPr lang="en-US" dirty="0" err="1"/>
              <a:t>Aylesworth</a:t>
            </a:r>
            <a:r>
              <a:rPr lang="en-US" dirty="0"/>
              <a:t>, “postmodernism” </a:t>
            </a:r>
            <a:r>
              <a:rPr lang="en-US" i="1" dirty="0"/>
              <a:t>Stanford Encyclopedia of Philosophy</a:t>
            </a:r>
            <a:r>
              <a:rPr lang="en-US" dirty="0"/>
              <a:t>:                 </a:t>
            </a:r>
            <a:r>
              <a:rPr lang="en-US" dirty="0">
                <a:hlinkClick r:id="rId2"/>
              </a:rPr>
              <a:t>https://plato.stanford.edu/entries/postmodernism/</a:t>
            </a:r>
            <a:endParaRPr lang="en-US" dirty="0"/>
          </a:p>
          <a:p>
            <a:pPr>
              <a:buFont typeface="Wingdings" panose="05000000000000000000" pitchFamily="2" charset="2"/>
              <a:buChar char="§"/>
            </a:pPr>
            <a:r>
              <a:rPr lang="en-US" dirty="0"/>
              <a:t>Paul Fry, “The Postmodern Psyche”, video lecture: </a:t>
            </a:r>
            <a:r>
              <a:rPr lang="en-US" dirty="0">
                <a:hlinkClick r:id="rId3"/>
              </a:rPr>
              <a:t>www.youtube.com/watch?v=P1M9-xk-BVg</a:t>
            </a:r>
            <a:endParaRPr lang="en-US" dirty="0"/>
          </a:p>
          <a:p>
            <a:pPr>
              <a:buFont typeface="Wingdings" panose="05000000000000000000" pitchFamily="2" charset="2"/>
              <a:buChar char="§"/>
            </a:pPr>
            <a:r>
              <a:rPr lang="en-US" dirty="0"/>
              <a:t>Michel Foucault and Noam Chomsky. </a:t>
            </a:r>
            <a:r>
              <a:rPr lang="en-US" i="1" dirty="0"/>
              <a:t>The Chomsky-Foucault Debate</a:t>
            </a:r>
            <a:r>
              <a:rPr lang="en-US" dirty="0"/>
              <a:t>: </a:t>
            </a:r>
            <a:r>
              <a:rPr lang="en-US" dirty="0">
                <a:hlinkClick r:id="rId4"/>
              </a:rPr>
              <a:t>https://www.youtube.com/watch?v=3wfNl2L0Gf8</a:t>
            </a:r>
            <a:r>
              <a:rPr lang="en-US" dirty="0"/>
              <a:t> </a:t>
            </a:r>
          </a:p>
          <a:p>
            <a:pPr>
              <a:buFont typeface="Wingdings" panose="05000000000000000000" pitchFamily="2" charset="2"/>
              <a:buChar char="§"/>
            </a:pPr>
            <a:r>
              <a:rPr lang="en-US" dirty="0"/>
              <a:t>Please don’t watch anything by Jordan Peterson. He doesn’t know what he’s talking about</a:t>
            </a:r>
          </a:p>
        </p:txBody>
      </p:sp>
      <p:sp>
        <p:nvSpPr>
          <p:cNvPr id="4" name="Slide Number Placeholder 3">
            <a:extLst>
              <a:ext uri="{FF2B5EF4-FFF2-40B4-BE49-F238E27FC236}">
                <a16:creationId xmlns:a16="http://schemas.microsoft.com/office/drawing/2014/main" id="{7DC160BC-98B7-4F7D-83A9-0D5ABE907F1C}"/>
              </a:ext>
            </a:extLst>
          </p:cNvPr>
          <p:cNvSpPr>
            <a:spLocks noGrp="1"/>
          </p:cNvSpPr>
          <p:nvPr>
            <p:ph type="sldNum" sz="quarter" idx="12"/>
          </p:nvPr>
        </p:nvSpPr>
        <p:spPr/>
        <p:txBody>
          <a:bodyPr/>
          <a:lstStyle/>
          <a:p>
            <a:fld id="{5D7AEF2D-0619-4DD9-A0B6-3C5CAD5F5595}" type="slidenum">
              <a:rPr lang="en-US" sz="1600" smtClean="0"/>
              <a:t>14</a:t>
            </a:fld>
            <a:endParaRPr lang="en-US" dirty="0"/>
          </a:p>
        </p:txBody>
      </p:sp>
    </p:spTree>
    <p:extLst>
      <p:ext uri="{BB962C8B-B14F-4D97-AF65-F5344CB8AC3E}">
        <p14:creationId xmlns:p14="http://schemas.microsoft.com/office/powerpoint/2010/main" val="37248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5E4533-73FD-4C12-BA73-D1678F172605}"/>
              </a:ext>
            </a:extLst>
          </p:cNvPr>
          <p:cNvSpPr/>
          <p:nvPr/>
        </p:nvSpPr>
        <p:spPr>
          <a:xfrm>
            <a:off x="279699" y="1463040"/>
            <a:ext cx="11782422" cy="3957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983BF745-18BA-4342-86E1-68F06EF317A0}"/>
              </a:ext>
            </a:extLst>
          </p:cNvPr>
          <p:cNvSpPr>
            <a:spLocks noGrp="1"/>
          </p:cNvSpPr>
          <p:nvPr>
            <p:ph type="title"/>
          </p:nvPr>
        </p:nvSpPr>
        <p:spPr>
          <a:xfrm>
            <a:off x="4703890" y="0"/>
            <a:ext cx="7358231" cy="1169628"/>
          </a:xfrm>
        </p:spPr>
        <p:txBody>
          <a:bodyPr>
            <a:normAutofit/>
          </a:bodyPr>
          <a:lstStyle/>
          <a:p>
            <a:r>
              <a:rPr lang="en-US" dirty="0"/>
              <a:t>Postmodernism – what is it?</a:t>
            </a:r>
          </a:p>
        </p:txBody>
      </p:sp>
      <p:sp>
        <p:nvSpPr>
          <p:cNvPr id="3" name="Content Placeholder 2">
            <a:extLst>
              <a:ext uri="{FF2B5EF4-FFF2-40B4-BE49-F238E27FC236}">
                <a16:creationId xmlns:a16="http://schemas.microsoft.com/office/drawing/2014/main" id="{EB4A431F-3143-4EE1-B63E-240E1CCCD418}"/>
              </a:ext>
            </a:extLst>
          </p:cNvPr>
          <p:cNvSpPr>
            <a:spLocks noGrp="1"/>
          </p:cNvSpPr>
          <p:nvPr>
            <p:ph idx="1"/>
          </p:nvPr>
        </p:nvSpPr>
        <p:spPr>
          <a:xfrm>
            <a:off x="4511842" y="1169628"/>
            <a:ext cx="7550279" cy="5279254"/>
          </a:xfrm>
        </p:spPr>
        <p:txBody>
          <a:bodyPr>
            <a:normAutofit fontScale="92500" lnSpcReduction="10000"/>
          </a:bodyPr>
          <a:lstStyle/>
          <a:p>
            <a:pPr>
              <a:buFont typeface="Wingdings" panose="05000000000000000000" pitchFamily="2" charset="2"/>
              <a:buChar char="§"/>
            </a:pPr>
            <a:r>
              <a:rPr lang="en-US" sz="2400" dirty="0"/>
              <a:t> Indefinable?</a:t>
            </a:r>
          </a:p>
          <a:p>
            <a:pPr lvl="1">
              <a:buFont typeface="Wingdings" panose="05000000000000000000" pitchFamily="2" charset="2"/>
              <a:buChar char="§"/>
            </a:pPr>
            <a:r>
              <a:rPr lang="en-US" sz="2200" dirty="0"/>
              <a:t>Set of strategic critical and rhetorical methods </a:t>
            </a:r>
          </a:p>
          <a:p>
            <a:pPr lvl="1">
              <a:buFont typeface="Wingdings" panose="05000000000000000000" pitchFamily="2" charset="2"/>
              <a:buChar char="§"/>
            </a:pPr>
            <a:r>
              <a:rPr lang="en-US" sz="2200" dirty="0"/>
              <a:t>Uses its developed concepts of the simulacrum, hyperreality, difference, repetition, etc. to challenge and destabilize modernity and its notions of historical progress, certain knowledge, and the stability and universality of meaning</a:t>
            </a:r>
          </a:p>
          <a:p>
            <a:pPr>
              <a:buFont typeface="Wingdings" panose="05000000000000000000" pitchFamily="2" charset="2"/>
              <a:buChar char="§"/>
            </a:pPr>
            <a:r>
              <a:rPr lang="en-US" sz="2400" dirty="0"/>
              <a:t>Values irony, skepticism. Rejects grand narratives and ideologies associated with modernism </a:t>
            </a:r>
            <a:r>
              <a:rPr lang="en-US" sz="2400" dirty="0">
                <a:sym typeface="Wingdings" panose="05000000000000000000" pitchFamily="2" charset="2"/>
              </a:rPr>
              <a:t> critical of the Enlightenment</a:t>
            </a:r>
          </a:p>
          <a:p>
            <a:pPr lvl="1">
              <a:buFont typeface="Wingdings" panose="05000000000000000000" pitchFamily="2" charset="2"/>
              <a:buChar char="§"/>
            </a:pPr>
            <a:r>
              <a:rPr lang="en-US" sz="2200" dirty="0"/>
              <a:t>Explores how ideology maintains political and economic power (c.f. Gramsci, ‘hegemony’)</a:t>
            </a:r>
          </a:p>
          <a:p>
            <a:pPr lvl="1">
              <a:buFont typeface="Wingdings" panose="05000000000000000000" pitchFamily="2" charset="2"/>
              <a:buChar char="§"/>
            </a:pPr>
            <a:r>
              <a:rPr lang="en-US" sz="2200" dirty="0"/>
              <a:t>Value systems and knowledge are socially-conditioned </a:t>
            </a:r>
            <a:r>
              <a:rPr lang="en-US" sz="2200" dirty="0">
                <a:sym typeface="Wingdings" panose="05000000000000000000" pitchFamily="2" charset="2"/>
              </a:rPr>
              <a:t> emerged from political, cultural, or historical hierarchies, ideologies and discourses</a:t>
            </a:r>
            <a:endParaRPr lang="en-US" sz="2200" dirty="0"/>
          </a:p>
          <a:p>
            <a:pPr>
              <a:buFont typeface="Wingdings" panose="05000000000000000000" pitchFamily="2" charset="2"/>
              <a:buChar char="§"/>
            </a:pPr>
            <a:r>
              <a:rPr lang="en-US" sz="2400" dirty="0"/>
              <a:t>Critical of universalism, notions of objective reality, truth, human nature, language, science, and morality</a:t>
            </a:r>
          </a:p>
          <a:p>
            <a:pPr>
              <a:buFont typeface="Wingdings" panose="05000000000000000000" pitchFamily="2" charset="2"/>
              <a:buChar char="§"/>
            </a:pPr>
            <a:r>
              <a:rPr lang="en-US" sz="2400" dirty="0"/>
              <a:t>Characterized by epistemological and moral relativism, pluralism, and irreverence</a:t>
            </a:r>
          </a:p>
        </p:txBody>
      </p:sp>
      <p:sp>
        <p:nvSpPr>
          <p:cNvPr id="6" name="Slide Number Placeholder 5">
            <a:extLst>
              <a:ext uri="{FF2B5EF4-FFF2-40B4-BE49-F238E27FC236}">
                <a16:creationId xmlns:a16="http://schemas.microsoft.com/office/drawing/2014/main" id="{ADE61C20-A8A3-4D96-98BA-32C3D9B5FD7E}"/>
              </a:ext>
            </a:extLst>
          </p:cNvPr>
          <p:cNvSpPr>
            <a:spLocks noGrp="1"/>
          </p:cNvSpPr>
          <p:nvPr>
            <p:ph type="sldNum" sz="quarter" idx="12"/>
          </p:nvPr>
        </p:nvSpPr>
        <p:spPr/>
        <p:txBody>
          <a:bodyPr/>
          <a:lstStyle/>
          <a:p>
            <a:fld id="{5D7AEF2D-0619-4DD9-A0B6-3C5CAD5F5595}" type="slidenum">
              <a:rPr lang="en-US" sz="1600" smtClean="0"/>
              <a:t>2</a:t>
            </a:fld>
            <a:endParaRPr lang="en-US" sz="1600" dirty="0"/>
          </a:p>
        </p:txBody>
      </p:sp>
      <p:pic>
        <p:nvPicPr>
          <p:cNvPr id="3074" name="Picture 2" descr="Difference Between Modernism and Postmodernism (With images ...">
            <a:extLst>
              <a:ext uri="{FF2B5EF4-FFF2-40B4-BE49-F238E27FC236}">
                <a16:creationId xmlns:a16="http://schemas.microsoft.com/office/drawing/2014/main" id="{EF1465B1-91DC-4641-BE89-A2A0B2AC1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211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036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stmodernism Explained | Owlcation">
            <a:extLst>
              <a:ext uri="{FF2B5EF4-FFF2-40B4-BE49-F238E27FC236}">
                <a16:creationId xmlns:a16="http://schemas.microsoft.com/office/drawing/2014/main" id="{BC49FAA8-B621-4104-82B4-89933BD90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9026"/>
            <a:ext cx="5670884" cy="21047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3FC3A5-2615-4D47-AE72-CEDD89382890}"/>
              </a:ext>
            </a:extLst>
          </p:cNvPr>
          <p:cNvSpPr>
            <a:spLocks noGrp="1"/>
          </p:cNvSpPr>
          <p:nvPr>
            <p:ph type="title"/>
          </p:nvPr>
        </p:nvSpPr>
        <p:spPr>
          <a:xfrm>
            <a:off x="226199" y="179026"/>
            <a:ext cx="10058400" cy="1450757"/>
          </a:xfrm>
        </p:spPr>
        <p:txBody>
          <a:bodyPr/>
          <a:lstStyle/>
          <a:p>
            <a:r>
              <a:rPr lang="en-US" dirty="0"/>
              <a:t>French and Italian strains</a:t>
            </a:r>
          </a:p>
        </p:txBody>
      </p:sp>
      <p:sp>
        <p:nvSpPr>
          <p:cNvPr id="3" name="Content Placeholder 2">
            <a:extLst>
              <a:ext uri="{FF2B5EF4-FFF2-40B4-BE49-F238E27FC236}">
                <a16:creationId xmlns:a16="http://schemas.microsoft.com/office/drawing/2014/main" id="{9268A116-B088-4582-8202-FBD77491AA28}"/>
              </a:ext>
            </a:extLst>
          </p:cNvPr>
          <p:cNvSpPr>
            <a:spLocks noGrp="1"/>
          </p:cNvSpPr>
          <p:nvPr>
            <p:ph idx="1"/>
          </p:nvPr>
        </p:nvSpPr>
        <p:spPr>
          <a:xfrm>
            <a:off x="226198" y="2478505"/>
            <a:ext cx="11877569" cy="3727984"/>
          </a:xfrm>
        </p:spPr>
        <p:txBody>
          <a:bodyPr>
            <a:normAutofit fontScale="92500" lnSpcReduction="10000"/>
          </a:bodyPr>
          <a:lstStyle/>
          <a:p>
            <a:pPr>
              <a:buFont typeface="Wingdings" panose="05000000000000000000" pitchFamily="2" charset="2"/>
              <a:buChar char="§"/>
            </a:pPr>
            <a:r>
              <a:rPr lang="en-US" sz="2400" dirty="0"/>
              <a:t> Coined in 1979, Jean-François Lyotard’s </a:t>
            </a:r>
            <a:r>
              <a:rPr lang="en-US" sz="2400" i="1" dirty="0"/>
              <a:t>The Postmodern Condition</a:t>
            </a:r>
          </a:p>
          <a:p>
            <a:pPr>
              <a:buFont typeface="Wingdings" panose="05000000000000000000" pitchFamily="2" charset="2"/>
              <a:buChar char="§"/>
            </a:pPr>
            <a:r>
              <a:rPr lang="en-US" sz="2400" dirty="0"/>
              <a:t> French post-modernists are often responding to concepts developed by structuralism in 1950s-1960s (including interpretations of Marx and Freud)</a:t>
            </a:r>
          </a:p>
          <a:p>
            <a:pPr lvl="1">
              <a:buFont typeface="Wingdings" panose="05000000000000000000" pitchFamily="2" charset="2"/>
              <a:buChar char="§"/>
            </a:pPr>
            <a:r>
              <a:rPr lang="en-US" sz="2000" dirty="0"/>
              <a:t>This branch of post-modernism is often called post-structuralism</a:t>
            </a:r>
          </a:p>
          <a:p>
            <a:pPr lvl="1">
              <a:buFont typeface="Wingdings" panose="05000000000000000000" pitchFamily="2" charset="2"/>
              <a:buChar char="§"/>
            </a:pPr>
            <a:r>
              <a:rPr lang="en-US" sz="2000" dirty="0"/>
              <a:t>Influenced by the May 1968 demonstrations </a:t>
            </a:r>
            <a:r>
              <a:rPr lang="en-US" sz="2000" dirty="0">
                <a:sym typeface="Wingdings" panose="05000000000000000000" pitchFamily="2" charset="2"/>
              </a:rPr>
              <a:t> a period of rebellion after the uniting of the communists and the socialists against the state</a:t>
            </a:r>
            <a:endParaRPr lang="en-US" sz="2000" dirty="0"/>
          </a:p>
          <a:p>
            <a:pPr>
              <a:buFont typeface="Wingdings" panose="05000000000000000000" pitchFamily="2" charset="2"/>
              <a:buChar char="§"/>
            </a:pPr>
            <a:r>
              <a:rPr lang="en-US" sz="2400" dirty="0"/>
              <a:t>Italian post-modern philosophers draw from </a:t>
            </a:r>
            <a:r>
              <a:rPr lang="en-US" sz="2400" dirty="0" err="1"/>
              <a:t>Giambattista</a:t>
            </a:r>
            <a:r>
              <a:rPr lang="en-US" sz="2400" dirty="0"/>
              <a:t> </a:t>
            </a:r>
            <a:r>
              <a:rPr lang="en-US" sz="2400" dirty="0" err="1"/>
              <a:t>Vico</a:t>
            </a:r>
            <a:r>
              <a:rPr lang="en-US" sz="2400" dirty="0"/>
              <a:t> and Benedetto Croce </a:t>
            </a:r>
            <a:r>
              <a:rPr lang="en-US" sz="2400" dirty="0">
                <a:sym typeface="Wingdings" panose="05000000000000000000" pitchFamily="2" charset="2"/>
              </a:rPr>
              <a:t> historical emphasis</a:t>
            </a:r>
          </a:p>
          <a:p>
            <a:pPr lvl="1">
              <a:buFont typeface="Wingdings" panose="05000000000000000000" pitchFamily="2" charset="2"/>
              <a:buChar char="§"/>
            </a:pPr>
            <a:r>
              <a:rPr lang="en-US" sz="2000" dirty="0"/>
              <a:t>Rather than focus on a revolutionary movement, they center continuity and narrative, rather than counter-strategies</a:t>
            </a:r>
          </a:p>
          <a:p>
            <a:pPr>
              <a:buFont typeface="Wingdings" panose="05000000000000000000" pitchFamily="2" charset="2"/>
              <a:buChar char="§"/>
            </a:pPr>
            <a:r>
              <a:rPr lang="en-US" sz="2400" dirty="0"/>
              <a:t>Neither of these schools of thought saw themselves as attacking modernity, but thinking through modernity differently.</a:t>
            </a:r>
          </a:p>
        </p:txBody>
      </p:sp>
      <p:sp>
        <p:nvSpPr>
          <p:cNvPr id="4" name="Slide Number Placeholder 3">
            <a:extLst>
              <a:ext uri="{FF2B5EF4-FFF2-40B4-BE49-F238E27FC236}">
                <a16:creationId xmlns:a16="http://schemas.microsoft.com/office/drawing/2014/main" id="{1E0C1D02-A0D3-42D0-8DC5-39CE56D54BF7}"/>
              </a:ext>
            </a:extLst>
          </p:cNvPr>
          <p:cNvSpPr>
            <a:spLocks noGrp="1"/>
          </p:cNvSpPr>
          <p:nvPr>
            <p:ph type="sldNum" sz="quarter" idx="12"/>
          </p:nvPr>
        </p:nvSpPr>
        <p:spPr/>
        <p:txBody>
          <a:bodyPr/>
          <a:lstStyle/>
          <a:p>
            <a:fld id="{5D7AEF2D-0619-4DD9-A0B6-3C5CAD5F5595}" type="slidenum">
              <a:rPr lang="en-US" sz="2000" smtClean="0"/>
              <a:t>3</a:t>
            </a:fld>
            <a:endParaRPr lang="en-US" sz="2000" dirty="0"/>
          </a:p>
        </p:txBody>
      </p:sp>
    </p:spTree>
    <p:extLst>
      <p:ext uri="{BB962C8B-B14F-4D97-AF65-F5344CB8AC3E}">
        <p14:creationId xmlns:p14="http://schemas.microsoft.com/office/powerpoint/2010/main" val="1687196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DD6F0-D564-4AFB-BB4A-742F5A63C499}"/>
              </a:ext>
            </a:extLst>
          </p:cNvPr>
          <p:cNvSpPr>
            <a:spLocks noGrp="1"/>
          </p:cNvSpPr>
          <p:nvPr>
            <p:ph type="title"/>
          </p:nvPr>
        </p:nvSpPr>
        <p:spPr/>
        <p:txBody>
          <a:bodyPr/>
          <a:lstStyle/>
          <a:p>
            <a:r>
              <a:rPr lang="en-US" dirty="0"/>
              <a:t>Structuralism</a:t>
            </a:r>
            <a:br>
              <a:rPr lang="en-US" dirty="0"/>
            </a:br>
            <a:r>
              <a:rPr lang="en-US" sz="3200" i="1" dirty="0"/>
              <a:t>sociology, linguistics, anthropology</a:t>
            </a:r>
            <a:endParaRPr lang="en-US" dirty="0"/>
          </a:p>
        </p:txBody>
      </p:sp>
      <p:sp>
        <p:nvSpPr>
          <p:cNvPr id="3" name="Content Placeholder 2">
            <a:extLst>
              <a:ext uri="{FF2B5EF4-FFF2-40B4-BE49-F238E27FC236}">
                <a16:creationId xmlns:a16="http://schemas.microsoft.com/office/drawing/2014/main" id="{3D56EBA3-D0CC-4D6B-86AB-7BB596CF29F4}"/>
              </a:ext>
            </a:extLst>
          </p:cNvPr>
          <p:cNvSpPr>
            <a:spLocks noGrp="1"/>
          </p:cNvSpPr>
          <p:nvPr>
            <p:ph idx="1"/>
          </p:nvPr>
        </p:nvSpPr>
        <p:spPr>
          <a:xfrm>
            <a:off x="537210" y="1845734"/>
            <a:ext cx="11498580" cy="2269066"/>
          </a:xfrm>
        </p:spPr>
        <p:txBody>
          <a:bodyPr>
            <a:normAutofit fontScale="92500" lnSpcReduction="20000"/>
          </a:bodyPr>
          <a:lstStyle/>
          <a:p>
            <a:pPr>
              <a:buFont typeface="Wingdings" panose="05000000000000000000" pitchFamily="2" charset="2"/>
              <a:buChar char="§"/>
            </a:pPr>
            <a:r>
              <a:rPr lang="en-US" sz="2400" dirty="0"/>
              <a:t>Methodology that explores human culture to understand it through its relationship to larger structures/systems</a:t>
            </a:r>
          </a:p>
          <a:p>
            <a:pPr>
              <a:buFont typeface="Wingdings" panose="05000000000000000000" pitchFamily="2" charset="2"/>
              <a:buChar char="§"/>
            </a:pPr>
            <a:r>
              <a:rPr lang="en-US" sz="2400" dirty="0"/>
              <a:t>Seeks out an underlying structure that is the foundation for everything that humans do, perceive, feel, and think</a:t>
            </a:r>
          </a:p>
          <a:p>
            <a:pPr>
              <a:buFont typeface="Wingdings" panose="05000000000000000000" pitchFamily="2" charset="2"/>
              <a:buChar char="§"/>
            </a:pPr>
            <a:r>
              <a:rPr lang="en-US" sz="2400" dirty="0"/>
              <a:t>It is possible to understand human culture through a structure modeled on language (structural linguistics). </a:t>
            </a:r>
          </a:p>
          <a:p>
            <a:pPr lvl="1">
              <a:buFont typeface="Wingdings" panose="05000000000000000000" pitchFamily="2" charset="2"/>
              <a:buChar char="§"/>
            </a:pPr>
            <a:r>
              <a:rPr lang="en-US" sz="2200" dirty="0"/>
              <a:t>Mediates between abstract ideas and concrete reality </a:t>
            </a:r>
            <a:r>
              <a:rPr lang="en-US" sz="2200" dirty="0">
                <a:sym typeface="Wingdings" panose="05000000000000000000" pitchFamily="2" charset="2"/>
              </a:rPr>
              <a:t> focuses on relationships</a:t>
            </a:r>
            <a:endParaRPr lang="en-US" sz="2200" dirty="0"/>
          </a:p>
        </p:txBody>
      </p:sp>
      <p:sp>
        <p:nvSpPr>
          <p:cNvPr id="4" name="Slide Number Placeholder 3">
            <a:extLst>
              <a:ext uri="{FF2B5EF4-FFF2-40B4-BE49-F238E27FC236}">
                <a16:creationId xmlns:a16="http://schemas.microsoft.com/office/drawing/2014/main" id="{F8862BDE-B139-4DFA-886F-48CA64325511}"/>
              </a:ext>
            </a:extLst>
          </p:cNvPr>
          <p:cNvSpPr>
            <a:spLocks noGrp="1"/>
          </p:cNvSpPr>
          <p:nvPr>
            <p:ph type="sldNum" sz="quarter" idx="12"/>
          </p:nvPr>
        </p:nvSpPr>
        <p:spPr/>
        <p:txBody>
          <a:bodyPr/>
          <a:lstStyle/>
          <a:p>
            <a:fld id="{5D7AEF2D-0619-4DD9-A0B6-3C5CAD5F5595}" type="slidenum">
              <a:rPr lang="en-US" smtClean="0"/>
              <a:t>4</a:t>
            </a:fld>
            <a:endParaRPr lang="en-US"/>
          </a:p>
        </p:txBody>
      </p:sp>
      <p:pic>
        <p:nvPicPr>
          <p:cNvPr id="5" name="Picture 4">
            <a:extLst>
              <a:ext uri="{FF2B5EF4-FFF2-40B4-BE49-F238E27FC236}">
                <a16:creationId xmlns:a16="http://schemas.microsoft.com/office/drawing/2014/main" id="{A079FD2E-33CA-4A36-BAEF-07A0D1DA3065}"/>
              </a:ext>
            </a:extLst>
          </p:cNvPr>
          <p:cNvPicPr>
            <a:picLocks noChangeAspect="1"/>
          </p:cNvPicPr>
          <p:nvPr/>
        </p:nvPicPr>
        <p:blipFill>
          <a:blip r:embed="rId2"/>
          <a:stretch>
            <a:fillRect/>
          </a:stretch>
        </p:blipFill>
        <p:spPr>
          <a:xfrm>
            <a:off x="1961147" y="4114800"/>
            <a:ext cx="7254040" cy="2805978"/>
          </a:xfrm>
          <a:prstGeom prst="rect">
            <a:avLst/>
          </a:prstGeom>
        </p:spPr>
      </p:pic>
    </p:spTree>
    <p:extLst>
      <p:ext uri="{BB962C8B-B14F-4D97-AF65-F5344CB8AC3E}">
        <p14:creationId xmlns:p14="http://schemas.microsoft.com/office/powerpoint/2010/main" val="2758973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D6A34-8050-4DFC-B286-84CAC99C65D3}"/>
              </a:ext>
            </a:extLst>
          </p:cNvPr>
          <p:cNvSpPr>
            <a:spLocks noGrp="1"/>
          </p:cNvSpPr>
          <p:nvPr>
            <p:ph type="title"/>
          </p:nvPr>
        </p:nvSpPr>
        <p:spPr/>
        <p:txBody>
          <a:bodyPr/>
          <a:lstStyle/>
          <a:p>
            <a:r>
              <a:rPr lang="en-US" dirty="0"/>
              <a:t>Post-Structuralism</a:t>
            </a:r>
          </a:p>
        </p:txBody>
      </p:sp>
      <p:sp>
        <p:nvSpPr>
          <p:cNvPr id="3" name="Content Placeholder 2">
            <a:extLst>
              <a:ext uri="{FF2B5EF4-FFF2-40B4-BE49-F238E27FC236}">
                <a16:creationId xmlns:a16="http://schemas.microsoft.com/office/drawing/2014/main" id="{DE7E3BAA-7C0F-4292-A035-FE25F0DF935E}"/>
              </a:ext>
            </a:extLst>
          </p:cNvPr>
          <p:cNvSpPr>
            <a:spLocks noGrp="1"/>
          </p:cNvSpPr>
          <p:nvPr>
            <p:ph idx="1"/>
          </p:nvPr>
        </p:nvSpPr>
        <p:spPr>
          <a:xfrm>
            <a:off x="280260" y="1905396"/>
            <a:ext cx="5705474" cy="4554389"/>
          </a:xfrm>
        </p:spPr>
        <p:txBody>
          <a:bodyPr>
            <a:normAutofit/>
          </a:bodyPr>
          <a:lstStyle/>
          <a:p>
            <a:pPr>
              <a:buFont typeface="Wingdings" panose="05000000000000000000" pitchFamily="2" charset="2"/>
              <a:buChar char="§"/>
            </a:pPr>
            <a:r>
              <a:rPr lang="en-US" dirty="0"/>
              <a:t> Post-structuralist philosophers present various challenges to structuralism</a:t>
            </a:r>
          </a:p>
          <a:p>
            <a:pPr>
              <a:buFont typeface="Wingdings" panose="05000000000000000000" pitchFamily="2" charset="2"/>
              <a:buChar char="§"/>
            </a:pPr>
            <a:r>
              <a:rPr lang="en-US" dirty="0"/>
              <a:t>Common themes:</a:t>
            </a:r>
          </a:p>
          <a:p>
            <a:pPr lvl="1">
              <a:buFont typeface="Wingdings" panose="05000000000000000000" pitchFamily="2" charset="2"/>
              <a:buChar char="§"/>
            </a:pPr>
            <a:r>
              <a:rPr lang="en-US" dirty="0"/>
              <a:t>Critique/rejection of the self-sufficiency of structures</a:t>
            </a:r>
          </a:p>
          <a:p>
            <a:pPr lvl="1">
              <a:buFont typeface="Wingdings" panose="05000000000000000000" pitchFamily="2" charset="2"/>
              <a:buChar char="§"/>
            </a:pPr>
            <a:r>
              <a:rPr lang="en-US" dirty="0"/>
              <a:t>Challenge to the binary oppositions that make up the structures</a:t>
            </a:r>
          </a:p>
          <a:p>
            <a:pPr>
              <a:buFont typeface="Arial" panose="020B0604020202020204" pitchFamily="34" charset="0"/>
              <a:buChar char="•"/>
            </a:pPr>
            <a:r>
              <a:rPr lang="en-US" dirty="0"/>
              <a:t>Post-structuralists were critical of the structuralist assumption that one could build meaning from the relationship between signs </a:t>
            </a:r>
            <a:r>
              <a:rPr lang="en-US" dirty="0">
                <a:sym typeface="Wingdings" panose="05000000000000000000" pitchFamily="2" charset="2"/>
              </a:rPr>
              <a:t> meaning is not fixed  structuralist author is not above the structures they are describing</a:t>
            </a:r>
            <a:endParaRPr lang="en-US" dirty="0"/>
          </a:p>
          <a:p>
            <a:pPr>
              <a:buFont typeface="Arial" panose="020B0604020202020204" pitchFamily="34" charset="0"/>
              <a:buChar char="•"/>
            </a:pPr>
            <a:r>
              <a:rPr lang="en-US" dirty="0"/>
              <a:t>A common target of post-structuralism is the structuralist tendency towards categorization and seeking/knowing universal truths</a:t>
            </a:r>
          </a:p>
        </p:txBody>
      </p:sp>
      <p:sp>
        <p:nvSpPr>
          <p:cNvPr id="4" name="Slide Number Placeholder 3">
            <a:extLst>
              <a:ext uri="{FF2B5EF4-FFF2-40B4-BE49-F238E27FC236}">
                <a16:creationId xmlns:a16="http://schemas.microsoft.com/office/drawing/2014/main" id="{1005F639-EE9F-4537-B693-D7FB1C075EB7}"/>
              </a:ext>
            </a:extLst>
          </p:cNvPr>
          <p:cNvSpPr>
            <a:spLocks noGrp="1"/>
          </p:cNvSpPr>
          <p:nvPr>
            <p:ph type="sldNum" sz="quarter" idx="12"/>
          </p:nvPr>
        </p:nvSpPr>
        <p:spPr/>
        <p:txBody>
          <a:bodyPr/>
          <a:lstStyle/>
          <a:p>
            <a:fld id="{5D7AEF2D-0619-4DD9-A0B6-3C5CAD5F5595}" type="slidenum">
              <a:rPr lang="en-US" sz="1600" smtClean="0"/>
              <a:t>5</a:t>
            </a:fld>
            <a:endParaRPr lang="en-US" sz="1600" dirty="0"/>
          </a:p>
        </p:txBody>
      </p:sp>
      <p:pic>
        <p:nvPicPr>
          <p:cNvPr id="4098" name="Picture 2" descr="Post-structuralism as a Theory of International Relations (1 ...">
            <a:extLst>
              <a:ext uri="{FF2B5EF4-FFF2-40B4-BE49-F238E27FC236}">
                <a16:creationId xmlns:a16="http://schemas.microsoft.com/office/drawing/2014/main" id="{C28C7D08-29E4-4947-BA38-20BD99DC7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80502"/>
            <a:ext cx="6096000" cy="40300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10">
            <a:extLst>
              <a:ext uri="{FF2B5EF4-FFF2-40B4-BE49-F238E27FC236}">
                <a16:creationId xmlns:a16="http://schemas.microsoft.com/office/drawing/2014/main" id="{D475833B-1FEB-4626-8865-CE61445A86A7}"/>
              </a:ext>
            </a:extLst>
          </p:cNvPr>
          <p:cNvGraphicFramePr>
            <a:graphicFrameLocks noGrp="1"/>
          </p:cNvGraphicFramePr>
          <p:nvPr>
            <p:extLst>
              <p:ext uri="{D42A27DB-BD31-4B8C-83A1-F6EECF244321}">
                <p14:modId xmlns:p14="http://schemas.microsoft.com/office/powerpoint/2010/main" val="563910607"/>
              </p:ext>
            </p:extLst>
          </p:nvPr>
        </p:nvGraphicFramePr>
        <p:xfrm>
          <a:off x="6328610" y="33090"/>
          <a:ext cx="5046580" cy="1554480"/>
        </p:xfrm>
        <a:graphic>
          <a:graphicData uri="http://schemas.openxmlformats.org/drawingml/2006/table">
            <a:tbl>
              <a:tblPr firstRow="1" bandRow="1">
                <a:tableStyleId>{5C22544A-7EE6-4342-B048-85BDC9FD1C3A}</a:tableStyleId>
              </a:tblPr>
              <a:tblGrid>
                <a:gridCol w="2523290">
                  <a:extLst>
                    <a:ext uri="{9D8B030D-6E8A-4147-A177-3AD203B41FA5}">
                      <a16:colId xmlns:a16="http://schemas.microsoft.com/office/drawing/2014/main" val="1526395724"/>
                    </a:ext>
                  </a:extLst>
                </a:gridCol>
                <a:gridCol w="2523290">
                  <a:extLst>
                    <a:ext uri="{9D8B030D-6E8A-4147-A177-3AD203B41FA5}">
                      <a16:colId xmlns:a16="http://schemas.microsoft.com/office/drawing/2014/main" val="2051901852"/>
                    </a:ext>
                  </a:extLst>
                </a:gridCol>
              </a:tblGrid>
              <a:tr h="370840">
                <a:tc>
                  <a:txBody>
                    <a:bodyPr/>
                    <a:lstStyle/>
                    <a:p>
                      <a:r>
                        <a:rPr lang="en-US" sz="2400" dirty="0">
                          <a:solidFill>
                            <a:schemeClr val="tx1"/>
                          </a:solidFill>
                        </a:rPr>
                        <a:t>Roland Barthes</a:t>
                      </a:r>
                    </a:p>
                    <a:p>
                      <a:r>
                        <a:rPr lang="en-US" sz="2400" dirty="0">
                          <a:solidFill>
                            <a:schemeClr val="tx1"/>
                          </a:solidFill>
                        </a:rPr>
                        <a:t>Jean Baudrillard</a:t>
                      </a:r>
                    </a:p>
                    <a:p>
                      <a:r>
                        <a:rPr lang="en-US" sz="2400" dirty="0">
                          <a:solidFill>
                            <a:schemeClr val="tx1"/>
                          </a:solidFill>
                        </a:rPr>
                        <a:t>Judith Butler</a:t>
                      </a:r>
                    </a:p>
                  </a:txBody>
                  <a:tcPr/>
                </a:tc>
                <a:tc>
                  <a:txBody>
                    <a:bodyPr/>
                    <a:lstStyle/>
                    <a:p>
                      <a:r>
                        <a:rPr lang="en-US" sz="2400" dirty="0">
                          <a:solidFill>
                            <a:schemeClr val="tx1"/>
                          </a:solidFill>
                        </a:rPr>
                        <a:t>Jacques Derrida</a:t>
                      </a:r>
                    </a:p>
                    <a:p>
                      <a:r>
                        <a:rPr lang="en-US" sz="2400" dirty="0">
                          <a:solidFill>
                            <a:schemeClr val="tx1"/>
                          </a:solidFill>
                        </a:rPr>
                        <a:t>Michel Foucault</a:t>
                      </a:r>
                    </a:p>
                    <a:p>
                      <a:r>
                        <a:rPr lang="en-US" sz="2400" dirty="0">
                          <a:solidFill>
                            <a:schemeClr val="tx1"/>
                          </a:solidFill>
                        </a:rPr>
                        <a:t>Gilles Deleuze</a:t>
                      </a:r>
                    </a:p>
                    <a:p>
                      <a:r>
                        <a:rPr lang="en-US" sz="2400" dirty="0">
                          <a:solidFill>
                            <a:schemeClr val="tx1"/>
                          </a:solidFill>
                        </a:rPr>
                        <a:t>Julia Kristeva</a:t>
                      </a:r>
                    </a:p>
                  </a:txBody>
                  <a:tcPr/>
                </a:tc>
                <a:extLst>
                  <a:ext uri="{0D108BD9-81ED-4DB2-BD59-A6C34878D82A}">
                    <a16:rowId xmlns:a16="http://schemas.microsoft.com/office/drawing/2014/main" val="1022807329"/>
                  </a:ext>
                </a:extLst>
              </a:tr>
            </a:tbl>
          </a:graphicData>
        </a:graphic>
      </p:graphicFrame>
    </p:spTree>
    <p:extLst>
      <p:ext uri="{BB962C8B-B14F-4D97-AF65-F5344CB8AC3E}">
        <p14:creationId xmlns:p14="http://schemas.microsoft.com/office/powerpoint/2010/main" val="970703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19FEA-5E21-4928-A7F8-F59C166A5479}"/>
              </a:ext>
            </a:extLst>
          </p:cNvPr>
          <p:cNvSpPr>
            <a:spLocks noGrp="1"/>
          </p:cNvSpPr>
          <p:nvPr>
            <p:ph type="title"/>
          </p:nvPr>
        </p:nvSpPr>
        <p:spPr/>
        <p:txBody>
          <a:bodyPr/>
          <a:lstStyle/>
          <a:p>
            <a:r>
              <a:rPr lang="en-US" dirty="0"/>
              <a:t>Origins of Post-Structuralism</a:t>
            </a:r>
          </a:p>
        </p:txBody>
      </p:sp>
      <p:sp>
        <p:nvSpPr>
          <p:cNvPr id="3" name="Content Placeholder 2">
            <a:extLst>
              <a:ext uri="{FF2B5EF4-FFF2-40B4-BE49-F238E27FC236}">
                <a16:creationId xmlns:a16="http://schemas.microsoft.com/office/drawing/2014/main" id="{9BE18B78-DE88-46FC-94D1-2C49A9487C91}"/>
              </a:ext>
            </a:extLst>
          </p:cNvPr>
          <p:cNvSpPr>
            <a:spLocks noGrp="1"/>
          </p:cNvSpPr>
          <p:nvPr>
            <p:ph idx="1"/>
          </p:nvPr>
        </p:nvSpPr>
        <p:spPr>
          <a:xfrm>
            <a:off x="421105" y="1737361"/>
            <a:ext cx="10734575" cy="4834036"/>
          </a:xfrm>
        </p:spPr>
        <p:txBody>
          <a:bodyPr>
            <a:normAutofit/>
          </a:bodyPr>
          <a:lstStyle/>
          <a:p>
            <a:pPr>
              <a:buFont typeface="Arial" panose="020B0604020202020204" pitchFamily="34" charset="0"/>
              <a:buChar char="•"/>
            </a:pPr>
            <a:r>
              <a:rPr lang="en-US" dirty="0"/>
              <a:t> In the 1960s, many French thinkers had started noticing/discovering tensions in structuralism</a:t>
            </a:r>
          </a:p>
          <a:p>
            <a:pPr>
              <a:buFont typeface="Arial" panose="020B0604020202020204" pitchFamily="34" charset="0"/>
              <a:buChar char="•"/>
            </a:pPr>
            <a:r>
              <a:rPr lang="en-US" dirty="0"/>
              <a:t>Jacques Derrida, “Structure, Sign, and Play in the Discourse of the Human Sciences”(lecture, 1966): argued that there was a rupture in intellectual life</a:t>
            </a:r>
          </a:p>
          <a:p>
            <a:pPr lvl="1">
              <a:buFont typeface="Arial" panose="020B0604020202020204" pitchFamily="34" charset="0"/>
              <a:buChar char="•"/>
            </a:pPr>
            <a:r>
              <a:rPr lang="en-US" dirty="0"/>
              <a:t>This was a “decentering” of the previous philosophical cosmos</a:t>
            </a:r>
          </a:p>
          <a:p>
            <a:pPr lvl="1">
              <a:buFont typeface="Arial" panose="020B0604020202020204" pitchFamily="34" charset="0"/>
              <a:buChar char="•"/>
            </a:pPr>
            <a:r>
              <a:rPr lang="en-US" dirty="0"/>
              <a:t>Rather than this being the result of progress from the center, Derrida thought of this “event” of decentering as a kind of “play”</a:t>
            </a:r>
          </a:p>
          <a:p>
            <a:pPr>
              <a:buFont typeface="Arial" panose="020B0604020202020204" pitchFamily="34" charset="0"/>
              <a:buChar char="•"/>
            </a:pPr>
            <a:r>
              <a:rPr lang="en-US" dirty="0"/>
              <a:t>Roland Barthes, “Death of the Author” (essay, 1967): the “death” of the author as a source from which we can find authentic meaning</a:t>
            </a:r>
          </a:p>
          <a:p>
            <a:pPr lvl="1">
              <a:buFont typeface="Arial" panose="020B0604020202020204" pitchFamily="34" charset="0"/>
              <a:buChar char="•"/>
            </a:pPr>
            <a:r>
              <a:rPr lang="en-US" dirty="0"/>
              <a:t>Any text has a plurality of meaning </a:t>
            </a:r>
            <a:r>
              <a:rPr lang="en-US" dirty="0">
                <a:sym typeface="Wingdings" panose="05000000000000000000" pitchFamily="2" charset="2"/>
              </a:rPr>
              <a:t> meaning does not rest in the author but the reader</a:t>
            </a:r>
          </a:p>
          <a:p>
            <a:pPr lvl="1">
              <a:buFont typeface="Arial" panose="020B0604020202020204" pitchFamily="34" charset="0"/>
              <a:buChar char="•"/>
            </a:pPr>
            <a:r>
              <a:rPr lang="en-US" dirty="0">
                <a:sym typeface="Wingdings" panose="05000000000000000000" pitchFamily="2" charset="2"/>
              </a:rPr>
              <a:t>Death of the author was the birth of the reader as the source for meaning</a:t>
            </a:r>
            <a:endParaRPr lang="en-US" dirty="0"/>
          </a:p>
        </p:txBody>
      </p:sp>
      <p:sp>
        <p:nvSpPr>
          <p:cNvPr id="4" name="Slide Number Placeholder 3">
            <a:extLst>
              <a:ext uri="{FF2B5EF4-FFF2-40B4-BE49-F238E27FC236}">
                <a16:creationId xmlns:a16="http://schemas.microsoft.com/office/drawing/2014/main" id="{7CA2B0DF-25A5-47D2-BFE2-4E0F0D351341}"/>
              </a:ext>
            </a:extLst>
          </p:cNvPr>
          <p:cNvSpPr>
            <a:spLocks noGrp="1"/>
          </p:cNvSpPr>
          <p:nvPr>
            <p:ph type="sldNum" sz="quarter" idx="12"/>
          </p:nvPr>
        </p:nvSpPr>
        <p:spPr/>
        <p:txBody>
          <a:bodyPr/>
          <a:lstStyle/>
          <a:p>
            <a:fld id="{5D7AEF2D-0619-4DD9-A0B6-3C5CAD5F5595}" type="slidenum">
              <a:rPr lang="en-US" smtClean="0"/>
              <a:t>6</a:t>
            </a:fld>
            <a:endParaRPr lang="en-US"/>
          </a:p>
        </p:txBody>
      </p:sp>
    </p:spTree>
    <p:extLst>
      <p:ext uri="{BB962C8B-B14F-4D97-AF65-F5344CB8AC3E}">
        <p14:creationId xmlns:p14="http://schemas.microsoft.com/office/powerpoint/2010/main" val="4161624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A817-0B1F-41B4-A1F1-93421789BA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517E9D-1DC0-4717-A03A-1916E1A08ED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418332E-C68C-4DB1-9594-D1FC36F4986A}"/>
              </a:ext>
            </a:extLst>
          </p:cNvPr>
          <p:cNvSpPr>
            <a:spLocks noGrp="1"/>
          </p:cNvSpPr>
          <p:nvPr>
            <p:ph type="sldNum" sz="quarter" idx="12"/>
          </p:nvPr>
        </p:nvSpPr>
        <p:spPr/>
        <p:txBody>
          <a:bodyPr/>
          <a:lstStyle/>
          <a:p>
            <a:fld id="{5D7AEF2D-0619-4DD9-A0B6-3C5CAD5F5595}" type="slidenum">
              <a:rPr lang="en-US" smtClean="0"/>
              <a:t>7</a:t>
            </a:fld>
            <a:endParaRPr lang="en-US"/>
          </a:p>
        </p:txBody>
      </p:sp>
      <p:pic>
        <p:nvPicPr>
          <p:cNvPr id="5122" name="Picture 2">
            <a:extLst>
              <a:ext uri="{FF2B5EF4-FFF2-40B4-BE49-F238E27FC236}">
                <a16:creationId xmlns:a16="http://schemas.microsoft.com/office/drawing/2014/main" id="{ADE23763-A439-4A69-A893-7740D0E83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4313"/>
            <a:ext cx="11430000"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39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C28A-A999-48FC-8658-1602E08BF471}"/>
              </a:ext>
            </a:extLst>
          </p:cNvPr>
          <p:cNvSpPr>
            <a:spLocks noGrp="1"/>
          </p:cNvSpPr>
          <p:nvPr>
            <p:ph type="title"/>
          </p:nvPr>
        </p:nvSpPr>
        <p:spPr>
          <a:xfrm>
            <a:off x="837752" y="168188"/>
            <a:ext cx="10058400" cy="1450757"/>
          </a:xfrm>
        </p:spPr>
        <p:txBody>
          <a:bodyPr/>
          <a:lstStyle/>
          <a:p>
            <a:r>
              <a:rPr lang="en-US" dirty="0"/>
              <a:t>From Post-Structuralism </a:t>
            </a:r>
            <a:br>
              <a:rPr lang="en-US" dirty="0"/>
            </a:br>
            <a:r>
              <a:rPr lang="en-US" dirty="0"/>
              <a:t>to Post-Modernism</a:t>
            </a:r>
          </a:p>
        </p:txBody>
      </p:sp>
      <p:sp>
        <p:nvSpPr>
          <p:cNvPr id="3" name="Content Placeholder 2">
            <a:extLst>
              <a:ext uri="{FF2B5EF4-FFF2-40B4-BE49-F238E27FC236}">
                <a16:creationId xmlns:a16="http://schemas.microsoft.com/office/drawing/2014/main" id="{B3C02811-F32D-49C2-8D27-415DC88CBF41}"/>
              </a:ext>
            </a:extLst>
          </p:cNvPr>
          <p:cNvSpPr>
            <a:spLocks noGrp="1"/>
          </p:cNvSpPr>
          <p:nvPr>
            <p:ph idx="1"/>
          </p:nvPr>
        </p:nvSpPr>
        <p:spPr>
          <a:xfrm>
            <a:off x="154405" y="1792705"/>
            <a:ext cx="7016417" cy="4667080"/>
          </a:xfrm>
        </p:spPr>
        <p:txBody>
          <a:bodyPr>
            <a:normAutofit/>
          </a:bodyPr>
          <a:lstStyle/>
          <a:p>
            <a:pPr>
              <a:buFont typeface="Arial" panose="020B0604020202020204" pitchFamily="34" charset="0"/>
              <a:buChar char="•"/>
            </a:pPr>
            <a:r>
              <a:rPr lang="en-US" dirty="0"/>
              <a:t>In the 1970s, post-modernism began to develop out of post-structuralism in France</a:t>
            </a:r>
          </a:p>
          <a:p>
            <a:pPr lvl="1">
              <a:buFont typeface="Arial" panose="020B0604020202020204" pitchFamily="34" charset="0"/>
              <a:buChar char="•"/>
            </a:pPr>
            <a:r>
              <a:rPr lang="en-US" dirty="0"/>
              <a:t>Became a radical challenge to modern philosophy</a:t>
            </a:r>
          </a:p>
          <a:p>
            <a:pPr lvl="1">
              <a:buFont typeface="Arial" panose="020B0604020202020204" pitchFamily="34" charset="0"/>
              <a:buChar char="•"/>
            </a:pPr>
            <a:r>
              <a:rPr lang="en-US" dirty="0"/>
              <a:t>Has some roots that are visible in:</a:t>
            </a:r>
          </a:p>
          <a:p>
            <a:pPr lvl="2">
              <a:buFont typeface="Arial" panose="020B0604020202020204" pitchFamily="34" charset="0"/>
              <a:buChar char="•"/>
            </a:pPr>
            <a:r>
              <a:rPr lang="en-US" sz="1800" dirty="0"/>
              <a:t>Nietzsche: God is Dead – death of the world of ideas, questioning universal morality</a:t>
            </a:r>
          </a:p>
          <a:p>
            <a:pPr lvl="2">
              <a:buFont typeface="Arial" panose="020B0604020202020204" pitchFamily="34" charset="0"/>
              <a:buChar char="•"/>
            </a:pPr>
            <a:r>
              <a:rPr lang="en-US" sz="1800" dirty="0"/>
              <a:t> Kierkegaard: questioned the conditions of modernity, not interested in ethics, but in ethical responsibility, subjectivity, deconstruction</a:t>
            </a:r>
          </a:p>
          <a:p>
            <a:pPr>
              <a:buFont typeface="Arial" panose="020B0604020202020204" pitchFamily="34" charset="0"/>
              <a:buChar char="•"/>
            </a:pPr>
            <a:r>
              <a:rPr lang="en-US" dirty="0"/>
              <a:t>By the 1980s, post-modernism has spread to the English-speaking world and to America.</a:t>
            </a:r>
          </a:p>
          <a:p>
            <a:pPr>
              <a:buFont typeface="Arial" panose="020B0604020202020204" pitchFamily="34" charset="0"/>
              <a:buChar char="•"/>
            </a:pPr>
            <a:r>
              <a:rPr lang="en-US" dirty="0"/>
              <a:t>Brought new and critical methods of thought that pushed philosophy into new areas</a:t>
            </a:r>
          </a:p>
        </p:txBody>
      </p:sp>
      <p:sp>
        <p:nvSpPr>
          <p:cNvPr id="4" name="Slide Number Placeholder 3">
            <a:extLst>
              <a:ext uri="{FF2B5EF4-FFF2-40B4-BE49-F238E27FC236}">
                <a16:creationId xmlns:a16="http://schemas.microsoft.com/office/drawing/2014/main" id="{37E199F4-F8A5-46E1-BEA1-216987D1C7BD}"/>
              </a:ext>
            </a:extLst>
          </p:cNvPr>
          <p:cNvSpPr>
            <a:spLocks noGrp="1"/>
          </p:cNvSpPr>
          <p:nvPr>
            <p:ph type="sldNum" sz="quarter" idx="12"/>
          </p:nvPr>
        </p:nvSpPr>
        <p:spPr/>
        <p:txBody>
          <a:bodyPr/>
          <a:lstStyle/>
          <a:p>
            <a:fld id="{5D7AEF2D-0619-4DD9-A0B6-3C5CAD5F5595}" type="slidenum">
              <a:rPr lang="en-US" sz="1800" smtClean="0"/>
              <a:t>8</a:t>
            </a:fld>
            <a:endParaRPr lang="en-US" sz="1800" dirty="0"/>
          </a:p>
        </p:txBody>
      </p:sp>
      <p:pic>
        <p:nvPicPr>
          <p:cNvPr id="5" name="Picture 4">
            <a:extLst>
              <a:ext uri="{FF2B5EF4-FFF2-40B4-BE49-F238E27FC236}">
                <a16:creationId xmlns:a16="http://schemas.microsoft.com/office/drawing/2014/main" id="{D50704AA-7E6C-4DD4-BF15-163717A6F29A}"/>
              </a:ext>
            </a:extLst>
          </p:cNvPr>
          <p:cNvPicPr>
            <a:picLocks noChangeAspect="1"/>
          </p:cNvPicPr>
          <p:nvPr/>
        </p:nvPicPr>
        <p:blipFill>
          <a:blip r:embed="rId3"/>
          <a:stretch>
            <a:fillRect/>
          </a:stretch>
        </p:blipFill>
        <p:spPr>
          <a:xfrm>
            <a:off x="7375358" y="2272527"/>
            <a:ext cx="4578016" cy="3253478"/>
          </a:xfrm>
          <a:prstGeom prst="rect">
            <a:avLst/>
          </a:prstGeom>
        </p:spPr>
      </p:pic>
    </p:spTree>
    <p:extLst>
      <p:ext uri="{BB962C8B-B14F-4D97-AF65-F5344CB8AC3E}">
        <p14:creationId xmlns:p14="http://schemas.microsoft.com/office/powerpoint/2010/main" val="1262242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8AF0-4FED-4746-878B-CC3ECCEA932E}"/>
              </a:ext>
            </a:extLst>
          </p:cNvPr>
          <p:cNvSpPr>
            <a:spLocks noGrp="1"/>
          </p:cNvSpPr>
          <p:nvPr>
            <p:ph type="title"/>
          </p:nvPr>
        </p:nvSpPr>
        <p:spPr>
          <a:xfrm>
            <a:off x="125730" y="185590"/>
            <a:ext cx="10058400" cy="1450757"/>
          </a:xfrm>
        </p:spPr>
        <p:txBody>
          <a:bodyPr/>
          <a:lstStyle/>
          <a:p>
            <a:r>
              <a:rPr lang="en-US" dirty="0"/>
              <a:t>Postmodernism against Truth</a:t>
            </a:r>
          </a:p>
        </p:txBody>
      </p:sp>
      <p:sp>
        <p:nvSpPr>
          <p:cNvPr id="3" name="Content Placeholder 2">
            <a:extLst>
              <a:ext uri="{FF2B5EF4-FFF2-40B4-BE49-F238E27FC236}">
                <a16:creationId xmlns:a16="http://schemas.microsoft.com/office/drawing/2014/main" id="{60C3890F-EA88-4D5A-8A2C-CB04FBD70950}"/>
              </a:ext>
            </a:extLst>
          </p:cNvPr>
          <p:cNvSpPr>
            <a:spLocks noGrp="1"/>
          </p:cNvSpPr>
          <p:nvPr>
            <p:ph idx="1"/>
          </p:nvPr>
        </p:nvSpPr>
        <p:spPr>
          <a:xfrm>
            <a:off x="125730" y="1880024"/>
            <a:ext cx="7898130" cy="4349326"/>
          </a:xfrm>
        </p:spPr>
        <p:txBody>
          <a:bodyPr>
            <a:normAutofit fontScale="92500" lnSpcReduction="10000"/>
          </a:bodyPr>
          <a:lstStyle/>
          <a:p>
            <a:pPr>
              <a:buFont typeface="Arial" panose="020B0604020202020204" pitchFamily="34" charset="0"/>
              <a:buChar char="•"/>
            </a:pPr>
            <a:r>
              <a:rPr lang="en-US" dirty="0"/>
              <a:t>Postmodernism rejects the “universal validity” of stable identity, binary oppositions, categorization, and hierarchy (Zygmunt Bauman, </a:t>
            </a:r>
            <a:r>
              <a:rPr lang="en-US" i="1" dirty="0"/>
              <a:t>Intimations of postmodernity, </a:t>
            </a:r>
            <a:r>
              <a:rPr lang="en-US" dirty="0"/>
              <a:t>1992)</a:t>
            </a:r>
          </a:p>
          <a:p>
            <a:pPr>
              <a:buFont typeface="Arial" panose="020B0604020202020204" pitchFamily="34" charset="0"/>
              <a:buChar char="•"/>
            </a:pPr>
            <a:r>
              <a:rPr lang="en-US" dirty="0"/>
              <a:t>Take a skeptical approach to explanations that claim to be universal to all groups, cultures, races, and traditions </a:t>
            </a:r>
            <a:r>
              <a:rPr lang="en-US" dirty="0">
                <a:sym typeface="Wingdings" panose="05000000000000000000" pitchFamily="2" charset="2"/>
              </a:rPr>
              <a:t> truth and meaning are relative and culturally situated</a:t>
            </a:r>
          </a:p>
          <a:p>
            <a:pPr>
              <a:buFont typeface="Arial" panose="020B0604020202020204" pitchFamily="34" charset="0"/>
              <a:buChar char="•"/>
            </a:pPr>
            <a:r>
              <a:rPr lang="en-US" dirty="0">
                <a:sym typeface="Wingdings" panose="05000000000000000000" pitchFamily="2" charset="2"/>
              </a:rPr>
              <a:t>Enlightenment philosophy: through reason we can have access to objective knowledge</a:t>
            </a:r>
          </a:p>
          <a:p>
            <a:pPr>
              <a:buFont typeface="Arial" panose="020B0604020202020204" pitchFamily="34" charset="0"/>
              <a:buChar char="•"/>
            </a:pPr>
            <a:r>
              <a:rPr lang="en-US" dirty="0"/>
              <a:t>Post-modern philosophy: all access to reality is mediated; rejection of objective rational knowledge because interpretations are always subjective</a:t>
            </a:r>
          </a:p>
          <a:p>
            <a:pPr>
              <a:buFont typeface="Arial" panose="020B0604020202020204" pitchFamily="34" charset="0"/>
              <a:buChar char="•"/>
            </a:pPr>
            <a:r>
              <a:rPr lang="en-US" dirty="0"/>
              <a:t>Postmodernism: reaction against objective claims to the explanation of reality </a:t>
            </a:r>
            <a:r>
              <a:rPr lang="en-US" dirty="0">
                <a:sym typeface="Wingdings" panose="05000000000000000000" pitchFamily="2" charset="2"/>
              </a:rPr>
              <a:t> reality is a social/mental construct</a:t>
            </a:r>
          </a:p>
          <a:p>
            <a:pPr>
              <a:buFont typeface="Arial" panose="020B0604020202020204" pitchFamily="34" charset="0"/>
              <a:buChar char="•"/>
            </a:pPr>
            <a:r>
              <a:rPr lang="en-US" dirty="0"/>
              <a:t>Postmodern philosophy of science/Postmodern scientists: facts and scientific “truth” is socially constructed rather than a metaphysical truth</a:t>
            </a:r>
          </a:p>
        </p:txBody>
      </p:sp>
      <p:sp>
        <p:nvSpPr>
          <p:cNvPr id="4" name="Slide Number Placeholder 3">
            <a:extLst>
              <a:ext uri="{FF2B5EF4-FFF2-40B4-BE49-F238E27FC236}">
                <a16:creationId xmlns:a16="http://schemas.microsoft.com/office/drawing/2014/main" id="{F452B9C9-2938-4576-8879-E82AEEECA35B}"/>
              </a:ext>
            </a:extLst>
          </p:cNvPr>
          <p:cNvSpPr>
            <a:spLocks noGrp="1"/>
          </p:cNvSpPr>
          <p:nvPr>
            <p:ph type="sldNum" sz="quarter" idx="12"/>
          </p:nvPr>
        </p:nvSpPr>
        <p:spPr/>
        <p:txBody>
          <a:bodyPr/>
          <a:lstStyle/>
          <a:p>
            <a:fld id="{5D7AEF2D-0619-4DD9-A0B6-3C5CAD5F5595}" type="slidenum">
              <a:rPr lang="en-US" smtClean="0"/>
              <a:t>9</a:t>
            </a:fld>
            <a:endParaRPr lang="en-US"/>
          </a:p>
        </p:txBody>
      </p:sp>
      <p:pic>
        <p:nvPicPr>
          <p:cNvPr id="6" name="Picture 5">
            <a:extLst>
              <a:ext uri="{FF2B5EF4-FFF2-40B4-BE49-F238E27FC236}">
                <a16:creationId xmlns:a16="http://schemas.microsoft.com/office/drawing/2014/main" id="{8D190CB0-E5CB-4744-BD51-3FCFE39277B1}"/>
              </a:ext>
            </a:extLst>
          </p:cNvPr>
          <p:cNvPicPr>
            <a:picLocks noChangeAspect="1"/>
          </p:cNvPicPr>
          <p:nvPr/>
        </p:nvPicPr>
        <p:blipFill>
          <a:blip r:embed="rId2"/>
          <a:stretch>
            <a:fillRect/>
          </a:stretch>
        </p:blipFill>
        <p:spPr>
          <a:xfrm>
            <a:off x="7905750" y="-58087"/>
            <a:ext cx="4286250" cy="3019425"/>
          </a:xfrm>
          <a:prstGeom prst="rect">
            <a:avLst/>
          </a:prstGeom>
        </p:spPr>
      </p:pic>
      <p:pic>
        <p:nvPicPr>
          <p:cNvPr id="8" name="Picture 7">
            <a:extLst>
              <a:ext uri="{FF2B5EF4-FFF2-40B4-BE49-F238E27FC236}">
                <a16:creationId xmlns:a16="http://schemas.microsoft.com/office/drawing/2014/main" id="{CC03E7DA-20E5-4374-A5A7-1A953512F8F0}"/>
              </a:ext>
            </a:extLst>
          </p:cNvPr>
          <p:cNvPicPr>
            <a:picLocks noChangeAspect="1"/>
          </p:cNvPicPr>
          <p:nvPr/>
        </p:nvPicPr>
        <p:blipFill>
          <a:blip r:embed="rId3"/>
          <a:stretch>
            <a:fillRect/>
          </a:stretch>
        </p:blipFill>
        <p:spPr>
          <a:xfrm>
            <a:off x="8076953" y="2961338"/>
            <a:ext cx="3943844" cy="3652985"/>
          </a:xfrm>
          <a:prstGeom prst="rect">
            <a:avLst/>
          </a:prstGeom>
        </p:spPr>
      </p:pic>
    </p:spTree>
    <p:extLst>
      <p:ext uri="{BB962C8B-B14F-4D97-AF65-F5344CB8AC3E}">
        <p14:creationId xmlns:p14="http://schemas.microsoft.com/office/powerpoint/2010/main" val="3941447990"/>
      </p:ext>
    </p:extLst>
  </p:cSld>
  <p:clrMapOvr>
    <a:masterClrMapping/>
  </p:clrMapOvr>
</p:sld>
</file>

<file path=ppt/theme/theme1.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8553</TotalTime>
  <Words>1430</Words>
  <Application>Microsoft Office PowerPoint</Application>
  <PresentationFormat>Widescreen</PresentationFormat>
  <Paragraphs>114</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Calibri</vt:lpstr>
      <vt:lpstr>Calibri Light</vt:lpstr>
      <vt:lpstr>Wingdings</vt:lpstr>
      <vt:lpstr>Retrospect</vt:lpstr>
      <vt:lpstr>Postmodernism Poststructuralism</vt:lpstr>
      <vt:lpstr>Postmodernism – what is it?</vt:lpstr>
      <vt:lpstr>French and Italian strains</vt:lpstr>
      <vt:lpstr>Structuralism sociology, linguistics, anthropology</vt:lpstr>
      <vt:lpstr>Post-Structuralism</vt:lpstr>
      <vt:lpstr>Origins of Post-Structuralism</vt:lpstr>
      <vt:lpstr>PowerPoint Presentation</vt:lpstr>
      <vt:lpstr>From Post-Structuralism  to Post-Modernism</vt:lpstr>
      <vt:lpstr>Postmodernism against Truth</vt:lpstr>
      <vt:lpstr>Postmodernism’s influence from Critical theory</vt:lpstr>
      <vt:lpstr>Abandoning rationality</vt:lpstr>
      <vt:lpstr>Critiques of post-modernism</vt:lpstr>
      <vt:lpstr>Critiques of post-modernism</vt:lpstr>
      <vt:lpstr>Sources &amp;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 Weber</dc:title>
  <dc:creator>Elfaki</dc:creator>
  <cp:lastModifiedBy>Elfaki</cp:lastModifiedBy>
  <cp:revision>218</cp:revision>
  <dcterms:created xsi:type="dcterms:W3CDTF">2020-03-17T17:23:06Z</dcterms:created>
  <dcterms:modified xsi:type="dcterms:W3CDTF">2020-05-15T18:36:33Z</dcterms:modified>
</cp:coreProperties>
</file>